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7" r:id="rId2"/>
    <p:sldMasterId id="2147483837" r:id="rId3"/>
    <p:sldMasterId id="2147483850" r:id="rId4"/>
    <p:sldMasterId id="2147483863" r:id="rId5"/>
    <p:sldMasterId id="2147483875" r:id="rId6"/>
  </p:sldMasterIdLst>
  <p:notesMasterIdLst>
    <p:notesMasterId r:id="rId29"/>
  </p:notesMasterIdLst>
  <p:sldIdLst>
    <p:sldId id="533" r:id="rId7"/>
    <p:sldId id="519" r:id="rId8"/>
    <p:sldId id="531" r:id="rId9"/>
    <p:sldId id="580" r:id="rId10"/>
    <p:sldId id="581" r:id="rId11"/>
    <p:sldId id="571" r:id="rId12"/>
    <p:sldId id="582" r:id="rId13"/>
    <p:sldId id="572" r:id="rId14"/>
    <p:sldId id="577" r:id="rId15"/>
    <p:sldId id="556" r:id="rId16"/>
    <p:sldId id="557" r:id="rId17"/>
    <p:sldId id="558" r:id="rId18"/>
    <p:sldId id="559" r:id="rId19"/>
    <p:sldId id="560" r:id="rId20"/>
    <p:sldId id="561" r:id="rId21"/>
    <p:sldId id="562" r:id="rId22"/>
    <p:sldId id="578" r:id="rId23"/>
    <p:sldId id="579" r:id="rId24"/>
    <p:sldId id="566" r:id="rId25"/>
    <p:sldId id="567" r:id="rId26"/>
    <p:sldId id="568" r:id="rId27"/>
    <p:sldId id="53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rsa Alasker" initials="SA" lastIdx="1" clrIdx="0"/>
  <p:cmAuthor id="1" name="Mohammad D. Alqudah" initials="MDA" lastIdx="8" clrIdx="1">
    <p:extLst>
      <p:ext uri="{19B8F6BF-5375-455C-9EA6-DF929625EA0E}">
        <p15:presenceInfo xmlns:p15="http://schemas.microsoft.com/office/powerpoint/2012/main" userId="S-1-5-21-912089024-4053992093-3876695782-1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009"/>
    <a:srgbClr val="500000"/>
    <a:srgbClr val="323232"/>
    <a:srgbClr val="9A4548"/>
    <a:srgbClr val="4D4E50"/>
    <a:srgbClr val="63543D"/>
    <a:srgbClr val="9F8F73"/>
    <a:srgbClr val="D3CBBE"/>
    <a:srgbClr val="828282"/>
    <a:srgbClr val="E6D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8" autoAdjust="0"/>
    <p:restoredTop sz="92691" autoAdjust="0"/>
  </p:normalViewPr>
  <p:slideViewPr>
    <p:cSldViewPr snapToGrid="0">
      <p:cViewPr varScale="1">
        <p:scale>
          <a:sx n="62" d="100"/>
          <a:sy n="62" d="100"/>
        </p:scale>
        <p:origin x="820"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13E5B-A1D0-4BA0-986F-FD65D104853F}" type="datetimeFigureOut">
              <a:rPr lang="en-US" smtClean="0"/>
              <a:t>1/9/2023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CBA65-85EF-44AC-9D3F-8A1AA1C8425D}" type="slidenum">
              <a:rPr lang="en-US" smtClean="0"/>
              <a:t>‹#›</a:t>
            </a:fld>
            <a:endParaRPr lang="en-US" dirty="0"/>
          </a:p>
        </p:txBody>
      </p:sp>
    </p:spTree>
    <p:extLst>
      <p:ext uri="{BB962C8B-B14F-4D97-AF65-F5344CB8AC3E}">
        <p14:creationId xmlns:p14="http://schemas.microsoft.com/office/powerpoint/2010/main" val="362722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CBA65-85EF-44AC-9D3F-8A1AA1C8425D}" type="slidenum">
              <a:rPr lang="en-US" smtClean="0"/>
              <a:t>3</a:t>
            </a:fld>
            <a:endParaRPr lang="en-US" dirty="0"/>
          </a:p>
        </p:txBody>
      </p:sp>
    </p:spTree>
    <p:extLst>
      <p:ext uri="{BB962C8B-B14F-4D97-AF65-F5344CB8AC3E}">
        <p14:creationId xmlns:p14="http://schemas.microsoft.com/office/powerpoint/2010/main" val="286980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CBA65-85EF-44AC-9D3F-8A1AA1C842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83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CBA65-85EF-44AC-9D3F-8A1AA1C842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00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CBA65-85EF-44AC-9D3F-8A1AA1C842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84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CBA65-85EF-44AC-9D3F-8A1AA1C842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30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CBA65-85EF-44AC-9D3F-8A1AA1C842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39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CBA65-85EF-44AC-9D3F-8A1AA1C842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47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CBA65-85EF-44AC-9D3F-8A1AA1C842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589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39B4-9DCF-470E-95EB-790D714D72C9}"/>
              </a:ext>
            </a:extLst>
          </p:cNvPr>
          <p:cNvSpPr>
            <a:spLocks noGrp="1"/>
          </p:cNvSpPr>
          <p:nvPr>
            <p:ph type="ctrTitle"/>
          </p:nvPr>
        </p:nvSpPr>
        <p:spPr>
          <a:xfrm>
            <a:off x="1524000" y="3042303"/>
            <a:ext cx="9144000" cy="123914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3D475-274E-4B2C-A5BC-3499EBDC164C}"/>
              </a:ext>
            </a:extLst>
          </p:cNvPr>
          <p:cNvSpPr>
            <a:spLocks noGrp="1"/>
          </p:cNvSpPr>
          <p:nvPr>
            <p:ph type="subTitle" idx="1"/>
          </p:nvPr>
        </p:nvSpPr>
        <p:spPr>
          <a:xfrm>
            <a:off x="1524000" y="4358354"/>
            <a:ext cx="9144000" cy="8994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379E1EF-D023-4A4E-9F5E-E1FBD3CE403B}"/>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a:extLst>
              <a:ext uri="{FF2B5EF4-FFF2-40B4-BE49-F238E27FC236}">
                <a16:creationId xmlns:a16="http://schemas.microsoft.com/office/drawing/2014/main" id="{865D4316-F7F1-4525-A762-4CCB7EAC99C9}"/>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id="{672236CA-2D8F-4703-93DC-19AC5474CA15}"/>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83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26B3-BA72-4F92-BEBB-9851E7B48B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59464-8FA7-4074-AD02-2973BFB4F7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6E760-626D-4E48-AFEB-7A7D89094D6A}"/>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a:extLst>
              <a:ext uri="{FF2B5EF4-FFF2-40B4-BE49-F238E27FC236}">
                <a16:creationId xmlns:a16="http://schemas.microsoft.com/office/drawing/2014/main" id="{4F4A4C40-B25A-43EA-BC10-950CEAF79C28}"/>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id="{01A876DB-38F5-4518-A2F9-D9FDB697F9D6}"/>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63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20E720-7234-4EBE-B56E-4AE530AE9A21}"/>
              </a:ext>
            </a:extLst>
          </p:cNvPr>
          <p:cNvSpPr>
            <a:spLocks noGrp="1"/>
          </p:cNvSpPr>
          <p:nvPr>
            <p:ph type="title" orient="vert"/>
          </p:nvPr>
        </p:nvSpPr>
        <p:spPr>
          <a:xfrm>
            <a:off x="7400925"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D7E993-2969-4778-9698-4A89103872E1}"/>
              </a:ext>
            </a:extLst>
          </p:cNvPr>
          <p:cNvSpPr>
            <a:spLocks noGrp="1"/>
          </p:cNvSpPr>
          <p:nvPr>
            <p:ph type="body" orient="vert" idx="1"/>
          </p:nvPr>
        </p:nvSpPr>
        <p:spPr>
          <a:xfrm>
            <a:off x="838111" y="365125"/>
            <a:ext cx="641041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DEC71-9C6A-406D-8BF5-2B2AC935A9F6}"/>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a:extLst>
              <a:ext uri="{FF2B5EF4-FFF2-40B4-BE49-F238E27FC236}">
                <a16:creationId xmlns:a16="http://schemas.microsoft.com/office/drawing/2014/main" id="{3A20929F-A5D7-41D5-83DC-34DCC09A6925}"/>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id="{F3004EB9-4792-4AFF-9F5B-109B0F5399E9}"/>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6709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Im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21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5494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02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51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7C275FF9-FACB-41D3-82C5-4B49C0F013B9}"/>
              </a:ext>
            </a:extLst>
          </p:cNvPr>
          <p:cNvSpPr>
            <a:spLocks noGrp="1"/>
          </p:cNvSpPr>
          <p:nvPr>
            <p:ph type="pic" idx="15" hasCustomPrompt="1"/>
          </p:nvPr>
        </p:nvSpPr>
        <p:spPr>
          <a:xfrm>
            <a:off x="3650190"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DE673F4-2E5F-4E41-BFDF-907F90E32962}"/>
              </a:ext>
            </a:extLst>
          </p:cNvPr>
          <p:cNvSpPr>
            <a:spLocks noGrp="1"/>
          </p:cNvSpPr>
          <p:nvPr>
            <p:ph type="pic" idx="16" hasCustomPrompt="1"/>
          </p:nvPr>
        </p:nvSpPr>
        <p:spPr>
          <a:xfrm>
            <a:off x="6403397"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ED7AE57D-7CC1-4AD1-A247-88D61476160E}"/>
              </a:ext>
            </a:extLst>
          </p:cNvPr>
          <p:cNvSpPr>
            <a:spLocks noGrp="1"/>
          </p:cNvSpPr>
          <p:nvPr>
            <p:ph type="pic" idx="17" hasCustomPrompt="1"/>
          </p:nvPr>
        </p:nvSpPr>
        <p:spPr>
          <a:xfrm>
            <a:off x="9156603"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0EB9B0FC-870B-49B2-B6FB-FE7F626B1033}"/>
              </a:ext>
            </a:extLst>
          </p:cNvPr>
          <p:cNvSpPr>
            <a:spLocks noGrp="1"/>
          </p:cNvSpPr>
          <p:nvPr>
            <p:ph type="pic" idx="18" hasCustomPrompt="1"/>
          </p:nvPr>
        </p:nvSpPr>
        <p:spPr>
          <a:xfrm>
            <a:off x="896983"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561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7" name="그림 개체 틀 2">
            <a:extLst>
              <a:ext uri="{FF2B5EF4-FFF2-40B4-BE49-F238E27FC236}">
                <a16:creationId xmlns:a16="http://schemas.microsoft.com/office/drawing/2014/main" id="{6033F2F0-7D0F-4B5D-8E37-7C30E5A5D26E}"/>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40B2EF10-A0C4-401E-8AA6-CF7463C59568}"/>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453102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048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C5F11EE-6599-4EE8-9635-5386935467E5}"/>
              </a:ext>
            </a:extLst>
          </p:cNvPr>
          <p:cNvGrpSpPr/>
          <p:nvPr userDrawn="1"/>
        </p:nvGrpSpPr>
        <p:grpSpPr>
          <a:xfrm>
            <a:off x="4934692" y="1876590"/>
            <a:ext cx="2297808" cy="4039426"/>
            <a:chOff x="445712" y="1449040"/>
            <a:chExt cx="2113018" cy="3924176"/>
          </a:xfrm>
        </p:grpSpPr>
        <p:sp>
          <p:nvSpPr>
            <p:cNvPr id="3" name="Rounded Rectangle 5">
              <a:extLst>
                <a:ext uri="{FF2B5EF4-FFF2-40B4-BE49-F238E27FC236}">
                  <a16:creationId xmlns:a16="http://schemas.microsoft.com/office/drawing/2014/main" id="{1DFBAA1A-A097-491A-AD06-5325C8670C7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 name="Rectangle 6">
              <a:extLst>
                <a:ext uri="{FF2B5EF4-FFF2-40B4-BE49-F238E27FC236}">
                  <a16:creationId xmlns:a16="http://schemas.microsoft.com/office/drawing/2014/main" id="{6029E473-2071-4803-A8F4-17B7CDA8FA8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 name="Group 7">
              <a:extLst>
                <a:ext uri="{FF2B5EF4-FFF2-40B4-BE49-F238E27FC236}">
                  <a16:creationId xmlns:a16="http://schemas.microsoft.com/office/drawing/2014/main" id="{4AEF078B-F6E3-4B65-ACF1-AF9422CF21C6}"/>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a16="http://schemas.microsoft.com/office/drawing/2014/main" id="{69F4797F-2F94-405A-8428-3EC22B58449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Rounded Rectangle 10">
                <a:extLst>
                  <a:ext uri="{FF2B5EF4-FFF2-40B4-BE49-F238E27FC236}">
                    <a16:creationId xmlns:a16="http://schemas.microsoft.com/office/drawing/2014/main" id="{AFD20A30-03F4-4B69-8633-D3B8477EB21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8" name="Picture Placeholder 2">
            <a:extLst>
              <a:ext uri="{FF2B5EF4-FFF2-40B4-BE49-F238E27FC236}">
                <a16:creationId xmlns:a16="http://schemas.microsoft.com/office/drawing/2014/main" id="{542B02DD-4EDE-4522-9A61-986E7528E177}"/>
              </a:ext>
            </a:extLst>
          </p:cNvPr>
          <p:cNvSpPr>
            <a:spLocks noGrp="1"/>
          </p:cNvSpPr>
          <p:nvPr>
            <p:ph type="pic" idx="11" hasCustomPrompt="1"/>
          </p:nvPr>
        </p:nvSpPr>
        <p:spPr>
          <a:xfrm>
            <a:off x="5075352" y="2234767"/>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a16="http://schemas.microsoft.com/office/drawing/2014/main" id="{13D4E7D2-26F4-457E-8E14-780B82CDE4C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Picture Placeholder 2">
            <a:extLst>
              <a:ext uri="{FF2B5EF4-FFF2-40B4-BE49-F238E27FC236}">
                <a16:creationId xmlns:a16="http://schemas.microsoft.com/office/drawing/2014/main" id="{46207BAF-BD62-487A-8475-7C750FC5A7DD}"/>
              </a:ext>
            </a:extLst>
          </p:cNvPr>
          <p:cNvSpPr>
            <a:spLocks noGrp="1"/>
          </p:cNvSpPr>
          <p:nvPr>
            <p:ph type="pic" idx="12" hasCustomPrompt="1"/>
          </p:nvPr>
        </p:nvSpPr>
        <p:spPr>
          <a:xfrm>
            <a:off x="2802353"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1" name="Picture Placeholder 2">
            <a:extLst>
              <a:ext uri="{FF2B5EF4-FFF2-40B4-BE49-F238E27FC236}">
                <a16:creationId xmlns:a16="http://schemas.microsoft.com/office/drawing/2014/main" id="{3A4D91E6-8283-4C22-9E1A-C3BC16792543}"/>
              </a:ext>
            </a:extLst>
          </p:cNvPr>
          <p:cNvSpPr>
            <a:spLocks noGrp="1"/>
          </p:cNvSpPr>
          <p:nvPr>
            <p:ph type="pic" idx="13" hasCustomPrompt="1"/>
          </p:nvPr>
        </p:nvSpPr>
        <p:spPr>
          <a:xfrm>
            <a:off x="529354"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Picture Placeholder 2">
            <a:extLst>
              <a:ext uri="{FF2B5EF4-FFF2-40B4-BE49-F238E27FC236}">
                <a16:creationId xmlns:a16="http://schemas.microsoft.com/office/drawing/2014/main" id="{4C6F000E-F7A9-4BCD-92D9-6FC81D765DED}"/>
              </a:ext>
            </a:extLst>
          </p:cNvPr>
          <p:cNvSpPr>
            <a:spLocks noGrp="1"/>
          </p:cNvSpPr>
          <p:nvPr>
            <p:ph type="pic" idx="14" hasCustomPrompt="1"/>
          </p:nvPr>
        </p:nvSpPr>
        <p:spPr>
          <a:xfrm>
            <a:off x="9621348"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3" name="Picture Placeholder 2">
            <a:extLst>
              <a:ext uri="{FF2B5EF4-FFF2-40B4-BE49-F238E27FC236}">
                <a16:creationId xmlns:a16="http://schemas.microsoft.com/office/drawing/2014/main" id="{5F1ACAB3-51BE-4E70-873B-1F132DCDBC6E}"/>
              </a:ext>
            </a:extLst>
          </p:cNvPr>
          <p:cNvSpPr>
            <a:spLocks noGrp="1"/>
          </p:cNvSpPr>
          <p:nvPr>
            <p:ph type="pic" idx="15" hasCustomPrompt="1"/>
          </p:nvPr>
        </p:nvSpPr>
        <p:spPr>
          <a:xfrm>
            <a:off x="7348350"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1937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A31E-B69B-4413-96B6-224AE51309C6}"/>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6842C35-8492-4FB2-A16F-FFBC367C2833}"/>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F93A7B-F472-4F8F-9418-AE6FAF12351D}"/>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a:extLst>
              <a:ext uri="{FF2B5EF4-FFF2-40B4-BE49-F238E27FC236}">
                <a16:creationId xmlns:a16="http://schemas.microsoft.com/office/drawing/2014/main" id="{4D6AB524-19DA-491C-886B-4554DE9EE189}"/>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id="{94546D11-7A3E-4CBE-AF15-FB9369F810FB}"/>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6353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89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F1A6D4F-FC45-4108-AABF-2153E98FEC8F}"/>
              </a:ext>
            </a:extLst>
          </p:cNvPr>
          <p:cNvSpPr>
            <a:spLocks noGrp="1"/>
          </p:cNvSpPr>
          <p:nvPr>
            <p:ph type="pic" sz="quarter" idx="11" hasCustomPrompt="1"/>
          </p:nvPr>
        </p:nvSpPr>
        <p:spPr>
          <a:xfrm>
            <a:off x="0" y="0"/>
            <a:ext cx="9511468" cy="6858000"/>
          </a:xfrm>
          <a:custGeom>
            <a:avLst/>
            <a:gdLst>
              <a:gd name="connsiteX0" fmla="*/ 3705667 w 9511468"/>
              <a:gd name="connsiteY0" fmla="*/ 0 h 6858000"/>
              <a:gd name="connsiteX1" fmla="*/ 9511468 w 9511468"/>
              <a:gd name="connsiteY1" fmla="*/ 0 h 6858000"/>
              <a:gd name="connsiteX2" fmla="*/ 4549568 w 9511468"/>
              <a:gd name="connsiteY2" fmla="*/ 6858000 h 6858000"/>
              <a:gd name="connsiteX3" fmla="*/ 0 w 9511468"/>
              <a:gd name="connsiteY3" fmla="*/ 6858000 h 6858000"/>
              <a:gd name="connsiteX4" fmla="*/ 0 w 9511468"/>
              <a:gd name="connsiteY4" fmla="*/ 512172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468" h="6858000">
                <a:moveTo>
                  <a:pt x="3705667" y="0"/>
                </a:moveTo>
                <a:lnTo>
                  <a:pt x="9511468" y="0"/>
                </a:lnTo>
                <a:lnTo>
                  <a:pt x="4549568" y="6858000"/>
                </a:lnTo>
                <a:lnTo>
                  <a:pt x="0" y="6858000"/>
                </a:lnTo>
                <a:lnTo>
                  <a:pt x="0" y="5121721"/>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226935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175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357B3-2E34-4F39-B756-E299CFBDC402}"/>
              </a:ext>
            </a:extLst>
          </p:cNvPr>
          <p:cNvSpPr/>
          <p:nvPr userDrawn="1"/>
        </p:nvSpPr>
        <p:spPr>
          <a:xfrm flipV="1">
            <a:off x="0" y="0"/>
            <a:ext cx="12192000" cy="3789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 name="Group 2">
            <a:extLst>
              <a:ext uri="{FF2B5EF4-FFF2-40B4-BE49-F238E27FC236}">
                <a16:creationId xmlns:a16="http://schemas.microsoft.com/office/drawing/2014/main" id="{320A1D73-105E-4E5D-BD00-75D42F04E752}"/>
              </a:ext>
            </a:extLst>
          </p:cNvPr>
          <p:cNvGrpSpPr/>
          <p:nvPr userDrawn="1"/>
        </p:nvGrpSpPr>
        <p:grpSpPr>
          <a:xfrm>
            <a:off x="1457580" y="1983192"/>
            <a:ext cx="4076388" cy="2239699"/>
            <a:chOff x="-548507" y="477868"/>
            <a:chExt cx="11570449" cy="6357177"/>
          </a:xfrm>
        </p:grpSpPr>
        <p:sp>
          <p:nvSpPr>
            <p:cNvPr id="4" name="Freeform: Shape 3">
              <a:extLst>
                <a:ext uri="{FF2B5EF4-FFF2-40B4-BE49-F238E27FC236}">
                  <a16:creationId xmlns:a16="http://schemas.microsoft.com/office/drawing/2014/main" id="{027DBBCB-4401-44ED-920A-12E7269E80B6}"/>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solidFill>
                  <a:prstClr val="black"/>
                </a:solidFill>
              </a:endParaRPr>
            </a:p>
          </p:txBody>
        </p:sp>
        <p:sp>
          <p:nvSpPr>
            <p:cNvPr id="5" name="Freeform: Shape 4">
              <a:extLst>
                <a:ext uri="{FF2B5EF4-FFF2-40B4-BE49-F238E27FC236}">
                  <a16:creationId xmlns:a16="http://schemas.microsoft.com/office/drawing/2014/main" id="{AD0B6B57-56F4-406C-9CA7-A4CA5B11C79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solidFill>
                  <a:prstClr val="black"/>
                </a:solidFill>
              </a:endParaRPr>
            </a:p>
          </p:txBody>
        </p:sp>
        <p:sp>
          <p:nvSpPr>
            <p:cNvPr id="6" name="Freeform: Shape 5">
              <a:extLst>
                <a:ext uri="{FF2B5EF4-FFF2-40B4-BE49-F238E27FC236}">
                  <a16:creationId xmlns:a16="http://schemas.microsoft.com/office/drawing/2014/main" id="{BA3B956E-5D66-4307-A2E7-E9FA5B53990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solidFill>
                  <a:prstClr val="black"/>
                </a:solidFill>
              </a:endParaRPr>
            </a:p>
          </p:txBody>
        </p:sp>
        <p:sp>
          <p:nvSpPr>
            <p:cNvPr id="7" name="Freeform: Shape 6">
              <a:extLst>
                <a:ext uri="{FF2B5EF4-FFF2-40B4-BE49-F238E27FC236}">
                  <a16:creationId xmlns:a16="http://schemas.microsoft.com/office/drawing/2014/main" id="{E5EE92CA-899F-425C-A63B-36E12A1AA71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8" name="Freeform: Shape 7">
              <a:extLst>
                <a:ext uri="{FF2B5EF4-FFF2-40B4-BE49-F238E27FC236}">
                  <a16:creationId xmlns:a16="http://schemas.microsoft.com/office/drawing/2014/main" id="{378E0223-7544-400B-B4F2-41100156658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solidFill>
                  <a:prstClr val="black"/>
                </a:solidFill>
              </a:endParaRPr>
            </a:p>
          </p:txBody>
        </p:sp>
        <p:grpSp>
          <p:nvGrpSpPr>
            <p:cNvPr id="9" name="Group 8">
              <a:extLst>
                <a:ext uri="{FF2B5EF4-FFF2-40B4-BE49-F238E27FC236}">
                  <a16:creationId xmlns:a16="http://schemas.microsoft.com/office/drawing/2014/main" id="{BC178527-EF95-4555-A5A4-23AE7F861844}"/>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D4E21D9A-AF31-4321-8ADB-4A220FB2662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Rounded Corners 14">
                <a:extLst>
                  <a:ext uri="{FF2B5EF4-FFF2-40B4-BE49-F238E27FC236}">
                    <a16:creationId xmlns:a16="http://schemas.microsoft.com/office/drawing/2014/main" id="{1CAD8977-4D75-4764-848B-BF5A1E80844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a:extLst>
                <a:ext uri="{FF2B5EF4-FFF2-40B4-BE49-F238E27FC236}">
                  <a16:creationId xmlns:a16="http://schemas.microsoft.com/office/drawing/2014/main" id="{9DC0C7F0-18B7-478F-8D82-246AACAEF1E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72075E2C-D5F3-4994-8282-97D13D60859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Rounded Corners 12">
                <a:extLst>
                  <a:ext uri="{FF2B5EF4-FFF2-40B4-BE49-F238E27FC236}">
                    <a16:creationId xmlns:a16="http://schemas.microsoft.com/office/drawing/2014/main" id="{185D545D-D0E2-4968-9CEC-9F84CB82E84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Shape 10">
              <a:extLst>
                <a:ext uri="{FF2B5EF4-FFF2-40B4-BE49-F238E27FC236}">
                  <a16:creationId xmlns:a16="http://schemas.microsoft.com/office/drawing/2014/main" id="{8A92790C-9439-4EAE-B4F7-C353D5D1A46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grpSp>
        <p:nvGrpSpPr>
          <p:cNvPr id="16" name="Group 15">
            <a:extLst>
              <a:ext uri="{FF2B5EF4-FFF2-40B4-BE49-F238E27FC236}">
                <a16:creationId xmlns:a16="http://schemas.microsoft.com/office/drawing/2014/main" id="{A7BAAF6B-FFDB-4CB4-850F-EB1CE4E4F138}"/>
              </a:ext>
            </a:extLst>
          </p:cNvPr>
          <p:cNvGrpSpPr/>
          <p:nvPr userDrawn="1"/>
        </p:nvGrpSpPr>
        <p:grpSpPr>
          <a:xfrm>
            <a:off x="6680577" y="1989916"/>
            <a:ext cx="4076388" cy="2239699"/>
            <a:chOff x="-548507" y="477868"/>
            <a:chExt cx="11570449" cy="6357177"/>
          </a:xfrm>
        </p:grpSpPr>
        <p:sp>
          <p:nvSpPr>
            <p:cNvPr id="17" name="Freeform: Shape 16">
              <a:extLst>
                <a:ext uri="{FF2B5EF4-FFF2-40B4-BE49-F238E27FC236}">
                  <a16:creationId xmlns:a16="http://schemas.microsoft.com/office/drawing/2014/main" id="{DE329497-4227-440D-98C7-6DCA3B2A7BC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solidFill>
                  <a:prstClr val="black"/>
                </a:solidFill>
              </a:endParaRPr>
            </a:p>
          </p:txBody>
        </p:sp>
        <p:sp>
          <p:nvSpPr>
            <p:cNvPr id="18" name="Freeform: Shape 17">
              <a:extLst>
                <a:ext uri="{FF2B5EF4-FFF2-40B4-BE49-F238E27FC236}">
                  <a16:creationId xmlns:a16="http://schemas.microsoft.com/office/drawing/2014/main" id="{7AC0F191-F14A-4820-A6C6-CBCDEF9CFAC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solidFill>
                  <a:prstClr val="black"/>
                </a:solidFill>
              </a:endParaRPr>
            </a:p>
          </p:txBody>
        </p:sp>
        <p:sp>
          <p:nvSpPr>
            <p:cNvPr id="19" name="Freeform: Shape 18">
              <a:extLst>
                <a:ext uri="{FF2B5EF4-FFF2-40B4-BE49-F238E27FC236}">
                  <a16:creationId xmlns:a16="http://schemas.microsoft.com/office/drawing/2014/main" id="{A78A2B80-9D49-448D-BD5F-E304755EF67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solidFill>
                  <a:prstClr val="black"/>
                </a:solidFill>
              </a:endParaRPr>
            </a:p>
          </p:txBody>
        </p:sp>
        <p:sp>
          <p:nvSpPr>
            <p:cNvPr id="20" name="Freeform: Shape 19">
              <a:extLst>
                <a:ext uri="{FF2B5EF4-FFF2-40B4-BE49-F238E27FC236}">
                  <a16:creationId xmlns:a16="http://schemas.microsoft.com/office/drawing/2014/main" id="{50C0C66C-E1A9-4BFB-AF95-918B0BBE6EA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21" name="Freeform: Shape 20">
              <a:extLst>
                <a:ext uri="{FF2B5EF4-FFF2-40B4-BE49-F238E27FC236}">
                  <a16:creationId xmlns:a16="http://schemas.microsoft.com/office/drawing/2014/main" id="{1DEDF813-7532-47B9-8AC1-5CB1835840E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solidFill>
                  <a:prstClr val="black"/>
                </a:solidFill>
              </a:endParaRPr>
            </a:p>
          </p:txBody>
        </p:sp>
        <p:grpSp>
          <p:nvGrpSpPr>
            <p:cNvPr id="22" name="Group 21">
              <a:extLst>
                <a:ext uri="{FF2B5EF4-FFF2-40B4-BE49-F238E27FC236}">
                  <a16:creationId xmlns:a16="http://schemas.microsoft.com/office/drawing/2014/main" id="{353EDB8C-3C97-404A-819A-F86077A38106}"/>
                </a:ext>
              </a:extLst>
            </p:cNvPr>
            <p:cNvGrpSpPr/>
            <p:nvPr/>
          </p:nvGrpSpPr>
          <p:grpSpPr>
            <a:xfrm>
              <a:off x="1606" y="6382978"/>
              <a:ext cx="413937" cy="115242"/>
              <a:chOff x="5955" y="6353672"/>
              <a:chExt cx="413937" cy="115242"/>
            </a:xfrm>
          </p:grpSpPr>
          <p:sp>
            <p:nvSpPr>
              <p:cNvPr id="27" name="Rectangle: Rounded Corners 26">
                <a:extLst>
                  <a:ext uri="{FF2B5EF4-FFF2-40B4-BE49-F238E27FC236}">
                    <a16:creationId xmlns:a16="http://schemas.microsoft.com/office/drawing/2014/main" id="{5FF7EFF3-9E63-44EF-82BD-BF61948E594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Rounded Corners 27">
                <a:extLst>
                  <a:ext uri="{FF2B5EF4-FFF2-40B4-BE49-F238E27FC236}">
                    <a16:creationId xmlns:a16="http://schemas.microsoft.com/office/drawing/2014/main" id="{856CE1D4-4324-46B5-9862-4ACBD471BC9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3" name="Group 22">
              <a:extLst>
                <a:ext uri="{FF2B5EF4-FFF2-40B4-BE49-F238E27FC236}">
                  <a16:creationId xmlns:a16="http://schemas.microsoft.com/office/drawing/2014/main" id="{2ACA75A2-3BBB-415E-83C9-CDB1341DD134}"/>
                </a:ext>
              </a:extLst>
            </p:cNvPr>
            <p:cNvGrpSpPr/>
            <p:nvPr/>
          </p:nvGrpSpPr>
          <p:grpSpPr>
            <a:xfrm>
              <a:off x="9855291" y="6381600"/>
              <a:ext cx="885989" cy="115242"/>
              <a:chOff x="5955" y="6353672"/>
              <a:chExt cx="413937" cy="115242"/>
            </a:xfrm>
          </p:grpSpPr>
          <p:sp>
            <p:nvSpPr>
              <p:cNvPr id="25" name="Rectangle: Rounded Corners 24">
                <a:extLst>
                  <a:ext uri="{FF2B5EF4-FFF2-40B4-BE49-F238E27FC236}">
                    <a16:creationId xmlns:a16="http://schemas.microsoft.com/office/drawing/2014/main" id="{9387AC2E-20CE-4BBF-9978-D95C6D16ACA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Rounded Corners 25">
                <a:extLst>
                  <a:ext uri="{FF2B5EF4-FFF2-40B4-BE49-F238E27FC236}">
                    <a16:creationId xmlns:a16="http://schemas.microsoft.com/office/drawing/2014/main" id="{C753F6ED-377B-494A-9591-28D21214974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Freeform: Shape 23">
              <a:extLst>
                <a:ext uri="{FF2B5EF4-FFF2-40B4-BE49-F238E27FC236}">
                  <a16:creationId xmlns:a16="http://schemas.microsoft.com/office/drawing/2014/main" id="{77FB95D9-A3ED-416B-A272-948BBFD8850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29" name="그림 개체 틀 2">
            <a:extLst>
              <a:ext uri="{FF2B5EF4-FFF2-40B4-BE49-F238E27FC236}">
                <a16:creationId xmlns:a16="http://schemas.microsoft.com/office/drawing/2014/main" id="{BEEB3C91-BF69-4AA6-9705-3AA5D7BF45FE}"/>
              </a:ext>
            </a:extLst>
          </p:cNvPr>
          <p:cNvSpPr>
            <a:spLocks noGrp="1"/>
          </p:cNvSpPr>
          <p:nvPr>
            <p:ph type="pic" sz="quarter" idx="10" hasCustomPrompt="1"/>
          </p:nvPr>
        </p:nvSpPr>
        <p:spPr>
          <a:xfrm>
            <a:off x="2005255" y="2088314"/>
            <a:ext cx="2985423" cy="181415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AEEB2A20-AC20-464C-ABB5-FE1AF559697B}"/>
              </a:ext>
            </a:extLst>
          </p:cNvPr>
          <p:cNvSpPr>
            <a:spLocks noGrp="1"/>
          </p:cNvSpPr>
          <p:nvPr>
            <p:ph type="pic" sz="quarter" idx="11" hasCustomPrompt="1"/>
          </p:nvPr>
        </p:nvSpPr>
        <p:spPr>
          <a:xfrm>
            <a:off x="7228252" y="2088314"/>
            <a:ext cx="2985423" cy="181415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a16="http://schemas.microsoft.com/office/drawing/2014/main" id="{B0E0310D-BC06-45A0-91EE-F18CBFD6277E}"/>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35705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402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6936000" y="0"/>
            <a:ext cx="5256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Picture Placeholder 2"/>
          <p:cNvSpPr>
            <a:spLocks noGrp="1"/>
          </p:cNvSpPr>
          <p:nvPr>
            <p:ph type="pic" idx="15" hasCustomPrompt="1"/>
          </p:nvPr>
        </p:nvSpPr>
        <p:spPr>
          <a:xfrm>
            <a:off x="-1" y="2043000"/>
            <a:ext cx="5255999" cy="277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47497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652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Tree>
    <p:extLst>
      <p:ext uri="{BB962C8B-B14F-4D97-AF65-F5344CB8AC3E}">
        <p14:creationId xmlns:p14="http://schemas.microsoft.com/office/powerpoint/2010/main" val="4314005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70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0090D03-6616-43B0-9ED5-58F40ABE254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0638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5F8D-7313-4D6A-A175-C0EE27C6A4FD}"/>
              </a:ext>
            </a:extLst>
          </p:cNvPr>
          <p:cNvSpPr>
            <a:spLocks noGrp="1"/>
          </p:cNvSpPr>
          <p:nvPr>
            <p:ph type="title"/>
          </p:nvPr>
        </p:nvSpPr>
        <p:spPr>
          <a:xfrm>
            <a:off x="791821" y="1709738"/>
            <a:ext cx="9612654"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0D7E730-B3ED-4E19-AD7A-2B448D3B3ED7}"/>
              </a:ext>
            </a:extLst>
          </p:cNvPr>
          <p:cNvSpPr>
            <a:spLocks noGrp="1"/>
          </p:cNvSpPr>
          <p:nvPr>
            <p:ph type="body" idx="1"/>
          </p:nvPr>
        </p:nvSpPr>
        <p:spPr>
          <a:xfrm>
            <a:off x="791821" y="4589463"/>
            <a:ext cx="96126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C170B6-14C8-4657-B0B4-109EA28E269F}"/>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a:extLst>
              <a:ext uri="{FF2B5EF4-FFF2-40B4-BE49-F238E27FC236}">
                <a16:creationId xmlns:a16="http://schemas.microsoft.com/office/drawing/2014/main" id="{5B45B898-97C6-497A-AC9E-EA7E9CB5718F}"/>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id="{DDE4CE76-CBB6-4995-9DA4-0C1D8A8D8ABD}"/>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575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151115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37388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39B4-9DCF-470E-95EB-790D714D72C9}"/>
              </a:ext>
            </a:extLst>
          </p:cNvPr>
          <p:cNvSpPr>
            <a:spLocks noGrp="1"/>
          </p:cNvSpPr>
          <p:nvPr>
            <p:ph type="ctrTitle"/>
          </p:nvPr>
        </p:nvSpPr>
        <p:spPr>
          <a:xfrm>
            <a:off x="1524000" y="3042303"/>
            <a:ext cx="9144000" cy="123914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3D475-274E-4B2C-A5BC-3499EBDC164C}"/>
              </a:ext>
            </a:extLst>
          </p:cNvPr>
          <p:cNvSpPr>
            <a:spLocks noGrp="1"/>
          </p:cNvSpPr>
          <p:nvPr>
            <p:ph type="subTitle" idx="1"/>
          </p:nvPr>
        </p:nvSpPr>
        <p:spPr>
          <a:xfrm>
            <a:off x="1524000" y="4358354"/>
            <a:ext cx="9144000" cy="8994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379E1EF-D023-4A4E-9F5E-E1FBD3CE403B}"/>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5" name="Footer Placeholder 4">
            <a:extLst>
              <a:ext uri="{FF2B5EF4-FFF2-40B4-BE49-F238E27FC236}">
                <a16:creationId xmlns:a16="http://schemas.microsoft.com/office/drawing/2014/main" id="{865D4316-F7F1-4525-A762-4CCB7EAC9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2236CA-2D8F-4703-93DC-19AC5474CA15}"/>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236888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A31E-B69B-4413-96B6-224AE5130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42C35-8492-4FB2-A16F-FFBC367C28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93A7B-F472-4F8F-9418-AE6FAF12351D}"/>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5" name="Footer Placeholder 4">
            <a:extLst>
              <a:ext uri="{FF2B5EF4-FFF2-40B4-BE49-F238E27FC236}">
                <a16:creationId xmlns:a16="http://schemas.microsoft.com/office/drawing/2014/main" id="{4D6AB524-19DA-491C-886B-4554DE9EE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546D11-7A3E-4CBE-AF15-FB9369F810FB}"/>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3198563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5F8D-7313-4D6A-A175-C0EE27C6A4FD}"/>
              </a:ext>
            </a:extLst>
          </p:cNvPr>
          <p:cNvSpPr>
            <a:spLocks noGrp="1"/>
          </p:cNvSpPr>
          <p:nvPr>
            <p:ph type="title"/>
          </p:nvPr>
        </p:nvSpPr>
        <p:spPr>
          <a:xfrm>
            <a:off x="791821" y="1709738"/>
            <a:ext cx="961265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7E730-B3ED-4E19-AD7A-2B448D3B3ED7}"/>
              </a:ext>
            </a:extLst>
          </p:cNvPr>
          <p:cNvSpPr>
            <a:spLocks noGrp="1"/>
          </p:cNvSpPr>
          <p:nvPr>
            <p:ph type="body" idx="1"/>
          </p:nvPr>
        </p:nvSpPr>
        <p:spPr>
          <a:xfrm>
            <a:off x="791821" y="4589463"/>
            <a:ext cx="96126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C170B6-14C8-4657-B0B4-109EA28E269F}"/>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5" name="Footer Placeholder 4">
            <a:extLst>
              <a:ext uri="{FF2B5EF4-FFF2-40B4-BE49-F238E27FC236}">
                <a16:creationId xmlns:a16="http://schemas.microsoft.com/office/drawing/2014/main" id="{5B45B898-97C6-497A-AC9E-EA7E9CB571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E4CE76-CBB6-4995-9DA4-0C1D8A8D8ABD}"/>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752438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87F2-7E25-4F3E-9DBB-B8F462B94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E2621-22D0-4EAF-90AF-14A159E9151B}"/>
              </a:ext>
            </a:extLst>
          </p:cNvPr>
          <p:cNvSpPr>
            <a:spLocks noGrp="1"/>
          </p:cNvSpPr>
          <p:nvPr>
            <p:ph sz="half" idx="1"/>
          </p:nvPr>
        </p:nvSpPr>
        <p:spPr>
          <a:xfrm>
            <a:off x="1027808" y="1825625"/>
            <a:ext cx="45242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55096-4431-4118-8809-F53D68DA4FFD}"/>
              </a:ext>
            </a:extLst>
          </p:cNvPr>
          <p:cNvSpPr>
            <a:spLocks noGrp="1"/>
          </p:cNvSpPr>
          <p:nvPr>
            <p:ph sz="half" idx="2"/>
          </p:nvPr>
        </p:nvSpPr>
        <p:spPr>
          <a:xfrm>
            <a:off x="5819863" y="1825625"/>
            <a:ext cx="45242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C12695-12A9-4BFB-9DD9-A0F296685D1F}"/>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6" name="Footer Placeholder 5">
            <a:extLst>
              <a:ext uri="{FF2B5EF4-FFF2-40B4-BE49-F238E27FC236}">
                <a16:creationId xmlns:a16="http://schemas.microsoft.com/office/drawing/2014/main" id="{4C5C565D-6584-4565-8668-B7BBB16E1E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B3C066-5945-414B-82EC-94C593F1F842}"/>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9082619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B8BE-19C1-435F-A4EC-BE07D3009E86}"/>
              </a:ext>
            </a:extLst>
          </p:cNvPr>
          <p:cNvSpPr>
            <a:spLocks noGrp="1"/>
          </p:cNvSpPr>
          <p:nvPr>
            <p:ph type="title"/>
          </p:nvPr>
        </p:nvSpPr>
        <p:spPr>
          <a:xfrm>
            <a:off x="1140239" y="365125"/>
            <a:ext cx="925312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CD8C27-4524-4B2E-A1CB-CD7DDE7D653C}"/>
              </a:ext>
            </a:extLst>
          </p:cNvPr>
          <p:cNvSpPr>
            <a:spLocks noGrp="1"/>
          </p:cNvSpPr>
          <p:nvPr>
            <p:ph type="body" idx="1"/>
          </p:nvPr>
        </p:nvSpPr>
        <p:spPr>
          <a:xfrm>
            <a:off x="1140238" y="1681163"/>
            <a:ext cx="43824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C853A-7012-45A6-B06F-102837BB380F}"/>
              </a:ext>
            </a:extLst>
          </p:cNvPr>
          <p:cNvSpPr>
            <a:spLocks noGrp="1"/>
          </p:cNvSpPr>
          <p:nvPr>
            <p:ph sz="half" idx="2"/>
          </p:nvPr>
        </p:nvSpPr>
        <p:spPr>
          <a:xfrm>
            <a:off x="1140238" y="2505075"/>
            <a:ext cx="438242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9C31A5-A6A6-4F69-BABC-12765680BB28}"/>
              </a:ext>
            </a:extLst>
          </p:cNvPr>
          <p:cNvSpPr>
            <a:spLocks noGrp="1"/>
          </p:cNvSpPr>
          <p:nvPr>
            <p:ph type="body" sz="quarter" idx="3"/>
          </p:nvPr>
        </p:nvSpPr>
        <p:spPr>
          <a:xfrm>
            <a:off x="5989361" y="1681163"/>
            <a:ext cx="44040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70CCC4-80C8-41FB-83C5-CD48EAABA303}"/>
              </a:ext>
            </a:extLst>
          </p:cNvPr>
          <p:cNvSpPr>
            <a:spLocks noGrp="1"/>
          </p:cNvSpPr>
          <p:nvPr>
            <p:ph sz="quarter" idx="4"/>
          </p:nvPr>
        </p:nvSpPr>
        <p:spPr>
          <a:xfrm>
            <a:off x="5989361" y="2505075"/>
            <a:ext cx="44040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6B0F3-552C-43D6-9253-E5B1B5D732F7}"/>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8" name="Footer Placeholder 7">
            <a:extLst>
              <a:ext uri="{FF2B5EF4-FFF2-40B4-BE49-F238E27FC236}">
                <a16:creationId xmlns:a16="http://schemas.microsoft.com/office/drawing/2014/main" id="{C571E1D6-411D-4857-B7A9-1AD66718E8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CE5063-0BF3-4111-B4A3-2922271B4F89}"/>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28966364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673B-482F-4C79-A955-A0AD415E5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0C0DB-9766-4422-84F2-FFDFD7D9DC56}"/>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4" name="Footer Placeholder 3">
            <a:extLst>
              <a:ext uri="{FF2B5EF4-FFF2-40B4-BE49-F238E27FC236}">
                <a16:creationId xmlns:a16="http://schemas.microsoft.com/office/drawing/2014/main" id="{DB6F857E-8F9C-4EB2-AD10-5A9FF45E13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EF52E9-CF34-4006-9254-3981A48964AE}"/>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3466828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4AD3D-DE09-4F81-9AE8-0B7A5187DC22}"/>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3" name="Footer Placeholder 2">
            <a:extLst>
              <a:ext uri="{FF2B5EF4-FFF2-40B4-BE49-F238E27FC236}">
                <a16:creationId xmlns:a16="http://schemas.microsoft.com/office/drawing/2014/main" id="{BCD2E3D2-0710-43CC-B69D-5057C8982F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8394AA-6F8E-4403-ACD2-E9A5060DD57C}"/>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2026813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16BF-3949-4176-B7EE-E2047253555F}"/>
              </a:ext>
            </a:extLst>
          </p:cNvPr>
          <p:cNvSpPr>
            <a:spLocks noGrp="1"/>
          </p:cNvSpPr>
          <p:nvPr>
            <p:ph type="title"/>
          </p:nvPr>
        </p:nvSpPr>
        <p:spPr>
          <a:xfrm>
            <a:off x="100858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738AE-BFD4-46E9-9135-6822E4DACEA1}"/>
              </a:ext>
            </a:extLst>
          </p:cNvPr>
          <p:cNvSpPr>
            <a:spLocks noGrp="1"/>
          </p:cNvSpPr>
          <p:nvPr>
            <p:ph idx="1"/>
          </p:nvPr>
        </p:nvSpPr>
        <p:spPr>
          <a:xfrm>
            <a:off x="5202267" y="987425"/>
            <a:ext cx="50656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8EE371-AB73-4252-9936-EFA36736BF34}"/>
              </a:ext>
            </a:extLst>
          </p:cNvPr>
          <p:cNvSpPr>
            <a:spLocks noGrp="1"/>
          </p:cNvSpPr>
          <p:nvPr>
            <p:ph type="body" sz="half" idx="2"/>
          </p:nvPr>
        </p:nvSpPr>
        <p:spPr>
          <a:xfrm>
            <a:off x="100858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42C18D-E122-43D1-BAE1-73FFA9840D47}"/>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6" name="Footer Placeholder 5">
            <a:extLst>
              <a:ext uri="{FF2B5EF4-FFF2-40B4-BE49-F238E27FC236}">
                <a16:creationId xmlns:a16="http://schemas.microsoft.com/office/drawing/2014/main" id="{D5161D42-4E46-4C85-8879-4BB462BF54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5E1330-D660-4351-BB30-F73A783F173F}"/>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291430456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87F2-7E25-4F3E-9DBB-B8F462B94A42}"/>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D9E2621-22D0-4EAF-90AF-14A159E9151B}"/>
              </a:ext>
            </a:extLst>
          </p:cNvPr>
          <p:cNvSpPr>
            <a:spLocks noGrp="1"/>
          </p:cNvSpPr>
          <p:nvPr>
            <p:ph sz="half" idx="1"/>
          </p:nvPr>
        </p:nvSpPr>
        <p:spPr>
          <a:xfrm>
            <a:off x="1027808" y="1825625"/>
            <a:ext cx="4524286"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D055096-4431-4118-8809-F53D68DA4FFD}"/>
              </a:ext>
            </a:extLst>
          </p:cNvPr>
          <p:cNvSpPr>
            <a:spLocks noGrp="1"/>
          </p:cNvSpPr>
          <p:nvPr>
            <p:ph sz="half" idx="2"/>
          </p:nvPr>
        </p:nvSpPr>
        <p:spPr>
          <a:xfrm>
            <a:off x="5819863" y="1825625"/>
            <a:ext cx="4524286"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7C12695-12A9-4BFB-9DD9-A0F296685D1F}"/>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6" name="Footer Placeholder 5">
            <a:extLst>
              <a:ext uri="{FF2B5EF4-FFF2-40B4-BE49-F238E27FC236}">
                <a16:creationId xmlns:a16="http://schemas.microsoft.com/office/drawing/2014/main" id="{4C5C565D-6584-4565-8668-B7BBB16E1EA3}"/>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id="{98B3C066-5945-414B-82EC-94C593F1F842}"/>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229156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E80F-B389-467A-8158-6B9BA0096D2A}"/>
              </a:ext>
            </a:extLst>
          </p:cNvPr>
          <p:cNvSpPr>
            <a:spLocks noGrp="1"/>
          </p:cNvSpPr>
          <p:nvPr>
            <p:ph type="title"/>
          </p:nvPr>
        </p:nvSpPr>
        <p:spPr>
          <a:xfrm>
            <a:off x="110835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0EC4B8-BD26-49EC-BDF6-91D38BD8AF97}"/>
              </a:ext>
            </a:extLst>
          </p:cNvPr>
          <p:cNvSpPr>
            <a:spLocks noGrp="1"/>
          </p:cNvSpPr>
          <p:nvPr>
            <p:ph type="pic" idx="1"/>
          </p:nvPr>
        </p:nvSpPr>
        <p:spPr>
          <a:xfrm>
            <a:off x="5438775" y="987425"/>
            <a:ext cx="49545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CD2A1C8-3998-4D7F-8FE9-1E01BDD8ED56}"/>
              </a:ext>
            </a:extLst>
          </p:cNvPr>
          <p:cNvSpPr>
            <a:spLocks noGrp="1"/>
          </p:cNvSpPr>
          <p:nvPr>
            <p:ph type="body" sz="half" idx="2"/>
          </p:nvPr>
        </p:nvSpPr>
        <p:spPr>
          <a:xfrm>
            <a:off x="11083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60DB62-4F3A-4FED-BD78-5B907EA56B0E}"/>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6" name="Footer Placeholder 5">
            <a:extLst>
              <a:ext uri="{FF2B5EF4-FFF2-40B4-BE49-F238E27FC236}">
                <a16:creationId xmlns:a16="http://schemas.microsoft.com/office/drawing/2014/main" id="{98765AA2-2F09-427C-B751-A21CD985B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A7E6AB-1C56-4AE8-B01F-1E8825856BD3}"/>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12014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26B3-BA72-4F92-BEBB-9851E7B48B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59464-8FA7-4074-AD02-2973BFB4F7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6E760-626D-4E48-AFEB-7A7D89094D6A}"/>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5" name="Footer Placeholder 4">
            <a:extLst>
              <a:ext uri="{FF2B5EF4-FFF2-40B4-BE49-F238E27FC236}">
                <a16:creationId xmlns:a16="http://schemas.microsoft.com/office/drawing/2014/main" id="{4F4A4C40-B25A-43EA-BC10-950CEAF79C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A876DB-38F5-4518-A2F9-D9FDB697F9D6}"/>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4037657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20E720-7234-4EBE-B56E-4AE530AE9A21}"/>
              </a:ext>
            </a:extLst>
          </p:cNvPr>
          <p:cNvSpPr>
            <a:spLocks noGrp="1"/>
          </p:cNvSpPr>
          <p:nvPr>
            <p:ph type="title" orient="vert"/>
          </p:nvPr>
        </p:nvSpPr>
        <p:spPr>
          <a:xfrm>
            <a:off x="7400925"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D7E993-2969-4778-9698-4A89103872E1}"/>
              </a:ext>
            </a:extLst>
          </p:cNvPr>
          <p:cNvSpPr>
            <a:spLocks noGrp="1"/>
          </p:cNvSpPr>
          <p:nvPr>
            <p:ph type="body" orient="vert" idx="1"/>
          </p:nvPr>
        </p:nvSpPr>
        <p:spPr>
          <a:xfrm>
            <a:off x="838111" y="365125"/>
            <a:ext cx="641041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DEC71-9C6A-406D-8BF5-2B2AC935A9F6}"/>
              </a:ext>
            </a:extLst>
          </p:cNvPr>
          <p:cNvSpPr>
            <a:spLocks noGrp="1"/>
          </p:cNvSpPr>
          <p:nvPr>
            <p:ph type="dt" sz="half" idx="10"/>
          </p:nvPr>
        </p:nvSpPr>
        <p:spPr/>
        <p:txBody>
          <a:bodyPr/>
          <a:lstStyle/>
          <a:p>
            <a:fld id="{76CCA56E-40E8-48FC-92C9-3E48D4F3C21F}" type="datetimeFigureOut">
              <a:rPr lang="en-US" smtClean="0"/>
              <a:t>1/9/2023</a:t>
            </a:fld>
            <a:endParaRPr lang="en-US" dirty="0"/>
          </a:p>
        </p:txBody>
      </p:sp>
      <p:sp>
        <p:nvSpPr>
          <p:cNvPr id="5" name="Footer Placeholder 4">
            <a:extLst>
              <a:ext uri="{FF2B5EF4-FFF2-40B4-BE49-F238E27FC236}">
                <a16:creationId xmlns:a16="http://schemas.microsoft.com/office/drawing/2014/main" id="{3A20929F-A5D7-41D5-83DC-34DCC09A69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004EB9-4792-4AFF-9F5B-109B0F5399E9}"/>
              </a:ext>
            </a:extLst>
          </p:cNvPr>
          <p:cNvSpPr>
            <a:spLocks noGrp="1"/>
          </p:cNvSpPr>
          <p:nvPr>
            <p:ph type="sldNum" sz="quarter" idx="12"/>
          </p:nvPr>
        </p:nvSpPr>
        <p:spPr/>
        <p:txBody>
          <a:bodyPr/>
          <a:lstStyle/>
          <a:p>
            <a:fld id="{5DA53D86-4C48-418A-A750-6381C9DCFDEF}" type="slidenum">
              <a:rPr lang="en-US" smtClean="0"/>
              <a:t>‹#›</a:t>
            </a:fld>
            <a:endParaRPr lang="en-US" dirty="0"/>
          </a:p>
        </p:txBody>
      </p:sp>
    </p:spTree>
    <p:extLst>
      <p:ext uri="{BB962C8B-B14F-4D97-AF65-F5344CB8AC3E}">
        <p14:creationId xmlns:p14="http://schemas.microsoft.com/office/powerpoint/2010/main" val="559347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0_Im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82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39B4-9DCF-470E-95EB-790D714D72C9}"/>
              </a:ext>
            </a:extLst>
          </p:cNvPr>
          <p:cNvSpPr>
            <a:spLocks noGrp="1"/>
          </p:cNvSpPr>
          <p:nvPr>
            <p:ph type="ctrTitle"/>
          </p:nvPr>
        </p:nvSpPr>
        <p:spPr>
          <a:xfrm>
            <a:off x="1524000" y="3042303"/>
            <a:ext cx="9144000" cy="123914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3D475-274E-4B2C-A5BC-3499EBDC164C}"/>
              </a:ext>
            </a:extLst>
          </p:cNvPr>
          <p:cNvSpPr>
            <a:spLocks noGrp="1"/>
          </p:cNvSpPr>
          <p:nvPr>
            <p:ph type="subTitle" idx="1"/>
          </p:nvPr>
        </p:nvSpPr>
        <p:spPr>
          <a:xfrm>
            <a:off x="1524000" y="4358354"/>
            <a:ext cx="9144000" cy="8994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379E1EF-D023-4A4E-9F5E-E1FBD3CE403B}"/>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5" name="Footer Placeholder 4">
            <a:extLst>
              <a:ext uri="{FF2B5EF4-FFF2-40B4-BE49-F238E27FC236}">
                <a16:creationId xmlns:a16="http://schemas.microsoft.com/office/drawing/2014/main" id="{865D4316-F7F1-4525-A762-4CCB7EAC99C9}"/>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672236CA-2D8F-4703-93DC-19AC5474CA15}"/>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4705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A31E-B69B-4413-96B6-224AE5130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42C35-8492-4FB2-A16F-FFBC367C28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93A7B-F472-4F8F-9418-AE6FAF12351D}"/>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5" name="Footer Placeholder 4">
            <a:extLst>
              <a:ext uri="{FF2B5EF4-FFF2-40B4-BE49-F238E27FC236}">
                <a16:creationId xmlns:a16="http://schemas.microsoft.com/office/drawing/2014/main" id="{4D6AB524-19DA-491C-886B-4554DE9EE189}"/>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4546D11-7A3E-4CBE-AF15-FB9369F810FB}"/>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7607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5F8D-7313-4D6A-A175-C0EE27C6A4FD}"/>
              </a:ext>
            </a:extLst>
          </p:cNvPr>
          <p:cNvSpPr>
            <a:spLocks noGrp="1"/>
          </p:cNvSpPr>
          <p:nvPr>
            <p:ph type="title"/>
          </p:nvPr>
        </p:nvSpPr>
        <p:spPr>
          <a:xfrm>
            <a:off x="791821" y="1709738"/>
            <a:ext cx="961265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7E730-B3ED-4E19-AD7A-2B448D3B3ED7}"/>
              </a:ext>
            </a:extLst>
          </p:cNvPr>
          <p:cNvSpPr>
            <a:spLocks noGrp="1"/>
          </p:cNvSpPr>
          <p:nvPr>
            <p:ph type="body" idx="1"/>
          </p:nvPr>
        </p:nvSpPr>
        <p:spPr>
          <a:xfrm>
            <a:off x="791821" y="4589463"/>
            <a:ext cx="96126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C170B6-14C8-4657-B0B4-109EA28E269F}"/>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5" name="Footer Placeholder 4">
            <a:extLst>
              <a:ext uri="{FF2B5EF4-FFF2-40B4-BE49-F238E27FC236}">
                <a16:creationId xmlns:a16="http://schemas.microsoft.com/office/drawing/2014/main" id="{5B45B898-97C6-497A-AC9E-EA7E9CB5718F}"/>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DDE4CE76-CBB6-4995-9DA4-0C1D8A8D8ABD}"/>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3739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87F2-7E25-4F3E-9DBB-B8F462B94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E2621-22D0-4EAF-90AF-14A159E9151B}"/>
              </a:ext>
            </a:extLst>
          </p:cNvPr>
          <p:cNvSpPr>
            <a:spLocks noGrp="1"/>
          </p:cNvSpPr>
          <p:nvPr>
            <p:ph sz="half" idx="1"/>
          </p:nvPr>
        </p:nvSpPr>
        <p:spPr>
          <a:xfrm>
            <a:off x="1027808" y="1825625"/>
            <a:ext cx="45242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55096-4431-4118-8809-F53D68DA4FFD}"/>
              </a:ext>
            </a:extLst>
          </p:cNvPr>
          <p:cNvSpPr>
            <a:spLocks noGrp="1"/>
          </p:cNvSpPr>
          <p:nvPr>
            <p:ph sz="half" idx="2"/>
          </p:nvPr>
        </p:nvSpPr>
        <p:spPr>
          <a:xfrm>
            <a:off x="5819863" y="1825625"/>
            <a:ext cx="452428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C12695-12A9-4BFB-9DD9-A0F296685D1F}"/>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6" name="Footer Placeholder 5">
            <a:extLst>
              <a:ext uri="{FF2B5EF4-FFF2-40B4-BE49-F238E27FC236}">
                <a16:creationId xmlns:a16="http://schemas.microsoft.com/office/drawing/2014/main" id="{4C5C565D-6584-4565-8668-B7BBB16E1EA3}"/>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98B3C066-5945-414B-82EC-94C593F1F842}"/>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767678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B8BE-19C1-435F-A4EC-BE07D3009E86}"/>
              </a:ext>
            </a:extLst>
          </p:cNvPr>
          <p:cNvSpPr>
            <a:spLocks noGrp="1"/>
          </p:cNvSpPr>
          <p:nvPr>
            <p:ph type="title"/>
          </p:nvPr>
        </p:nvSpPr>
        <p:spPr>
          <a:xfrm>
            <a:off x="1140239" y="365125"/>
            <a:ext cx="925312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CD8C27-4524-4B2E-A1CB-CD7DDE7D653C}"/>
              </a:ext>
            </a:extLst>
          </p:cNvPr>
          <p:cNvSpPr>
            <a:spLocks noGrp="1"/>
          </p:cNvSpPr>
          <p:nvPr>
            <p:ph type="body" idx="1"/>
          </p:nvPr>
        </p:nvSpPr>
        <p:spPr>
          <a:xfrm>
            <a:off x="1140238" y="1681163"/>
            <a:ext cx="43824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C853A-7012-45A6-B06F-102837BB380F}"/>
              </a:ext>
            </a:extLst>
          </p:cNvPr>
          <p:cNvSpPr>
            <a:spLocks noGrp="1"/>
          </p:cNvSpPr>
          <p:nvPr>
            <p:ph sz="half" idx="2"/>
          </p:nvPr>
        </p:nvSpPr>
        <p:spPr>
          <a:xfrm>
            <a:off x="1140238" y="2505075"/>
            <a:ext cx="438242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9C31A5-A6A6-4F69-BABC-12765680BB28}"/>
              </a:ext>
            </a:extLst>
          </p:cNvPr>
          <p:cNvSpPr>
            <a:spLocks noGrp="1"/>
          </p:cNvSpPr>
          <p:nvPr>
            <p:ph type="body" sz="quarter" idx="3"/>
          </p:nvPr>
        </p:nvSpPr>
        <p:spPr>
          <a:xfrm>
            <a:off x="5989361" y="1681163"/>
            <a:ext cx="44040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70CCC4-80C8-41FB-83C5-CD48EAABA303}"/>
              </a:ext>
            </a:extLst>
          </p:cNvPr>
          <p:cNvSpPr>
            <a:spLocks noGrp="1"/>
          </p:cNvSpPr>
          <p:nvPr>
            <p:ph sz="quarter" idx="4"/>
          </p:nvPr>
        </p:nvSpPr>
        <p:spPr>
          <a:xfrm>
            <a:off x="5989361" y="2505075"/>
            <a:ext cx="44040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6B0F3-552C-43D6-9253-E5B1B5D732F7}"/>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8" name="Footer Placeholder 7">
            <a:extLst>
              <a:ext uri="{FF2B5EF4-FFF2-40B4-BE49-F238E27FC236}">
                <a16:creationId xmlns:a16="http://schemas.microsoft.com/office/drawing/2014/main" id="{C571E1D6-411D-4857-B7A9-1AD66718E8FF}"/>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17CE5063-0BF3-4111-B4A3-2922271B4F89}"/>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611219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673B-482F-4C79-A955-A0AD415E5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0C0DB-9766-4422-84F2-FFDFD7D9DC56}"/>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4" name="Footer Placeholder 3">
            <a:extLst>
              <a:ext uri="{FF2B5EF4-FFF2-40B4-BE49-F238E27FC236}">
                <a16:creationId xmlns:a16="http://schemas.microsoft.com/office/drawing/2014/main" id="{DB6F857E-8F9C-4EB2-AD10-5A9FF45E13F4}"/>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26EF52E9-CF34-4006-9254-3981A48964AE}"/>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273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B8BE-19C1-435F-A4EC-BE07D3009E86}"/>
              </a:ext>
            </a:extLst>
          </p:cNvPr>
          <p:cNvSpPr>
            <a:spLocks noGrp="1"/>
          </p:cNvSpPr>
          <p:nvPr>
            <p:ph type="title"/>
          </p:nvPr>
        </p:nvSpPr>
        <p:spPr>
          <a:xfrm>
            <a:off x="1140239" y="365125"/>
            <a:ext cx="925312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CD8C27-4524-4B2E-A1CB-CD7DDE7D653C}"/>
              </a:ext>
            </a:extLst>
          </p:cNvPr>
          <p:cNvSpPr>
            <a:spLocks noGrp="1"/>
          </p:cNvSpPr>
          <p:nvPr>
            <p:ph type="body" idx="1"/>
          </p:nvPr>
        </p:nvSpPr>
        <p:spPr>
          <a:xfrm>
            <a:off x="1140238" y="1681163"/>
            <a:ext cx="43824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C853A-7012-45A6-B06F-102837BB380F}"/>
              </a:ext>
            </a:extLst>
          </p:cNvPr>
          <p:cNvSpPr>
            <a:spLocks noGrp="1"/>
          </p:cNvSpPr>
          <p:nvPr>
            <p:ph sz="half" idx="2"/>
          </p:nvPr>
        </p:nvSpPr>
        <p:spPr>
          <a:xfrm>
            <a:off x="1140238" y="2505075"/>
            <a:ext cx="438242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9C31A5-A6A6-4F69-BABC-12765680BB28}"/>
              </a:ext>
            </a:extLst>
          </p:cNvPr>
          <p:cNvSpPr>
            <a:spLocks noGrp="1"/>
          </p:cNvSpPr>
          <p:nvPr>
            <p:ph type="body" sz="quarter" idx="3"/>
          </p:nvPr>
        </p:nvSpPr>
        <p:spPr>
          <a:xfrm>
            <a:off x="5989361" y="1681163"/>
            <a:ext cx="44040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70CCC4-80C8-41FB-83C5-CD48EAABA303}"/>
              </a:ext>
            </a:extLst>
          </p:cNvPr>
          <p:cNvSpPr>
            <a:spLocks noGrp="1"/>
          </p:cNvSpPr>
          <p:nvPr>
            <p:ph sz="quarter" idx="4"/>
          </p:nvPr>
        </p:nvSpPr>
        <p:spPr>
          <a:xfrm>
            <a:off x="5989361" y="2505075"/>
            <a:ext cx="44040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6B0F3-552C-43D6-9253-E5B1B5D732F7}"/>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7">
            <a:extLst>
              <a:ext uri="{FF2B5EF4-FFF2-40B4-BE49-F238E27FC236}">
                <a16:creationId xmlns:a16="http://schemas.microsoft.com/office/drawing/2014/main" id="{C571E1D6-411D-4857-B7A9-1AD66718E8FF}"/>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a16="http://schemas.microsoft.com/office/drawing/2014/main" id="{17CE5063-0BF3-4111-B4A3-2922271B4F89}"/>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927632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4AD3D-DE09-4F81-9AE8-0B7A5187DC22}"/>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3" name="Footer Placeholder 2">
            <a:extLst>
              <a:ext uri="{FF2B5EF4-FFF2-40B4-BE49-F238E27FC236}">
                <a16:creationId xmlns:a16="http://schemas.microsoft.com/office/drawing/2014/main" id="{BCD2E3D2-0710-43CC-B69D-5057C8982F75}"/>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4E8394AA-6F8E-4403-ACD2-E9A5060DD57C}"/>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3727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16BF-3949-4176-B7EE-E2047253555F}"/>
              </a:ext>
            </a:extLst>
          </p:cNvPr>
          <p:cNvSpPr>
            <a:spLocks noGrp="1"/>
          </p:cNvSpPr>
          <p:nvPr>
            <p:ph type="title"/>
          </p:nvPr>
        </p:nvSpPr>
        <p:spPr>
          <a:xfrm>
            <a:off x="100858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738AE-BFD4-46E9-9135-6822E4DACEA1}"/>
              </a:ext>
            </a:extLst>
          </p:cNvPr>
          <p:cNvSpPr>
            <a:spLocks noGrp="1"/>
          </p:cNvSpPr>
          <p:nvPr>
            <p:ph idx="1"/>
          </p:nvPr>
        </p:nvSpPr>
        <p:spPr>
          <a:xfrm>
            <a:off x="5202267" y="987425"/>
            <a:ext cx="50656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8EE371-AB73-4252-9936-EFA36736BF34}"/>
              </a:ext>
            </a:extLst>
          </p:cNvPr>
          <p:cNvSpPr>
            <a:spLocks noGrp="1"/>
          </p:cNvSpPr>
          <p:nvPr>
            <p:ph type="body" sz="half" idx="2"/>
          </p:nvPr>
        </p:nvSpPr>
        <p:spPr>
          <a:xfrm>
            <a:off x="100858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42C18D-E122-43D1-BAE1-73FFA9840D47}"/>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6" name="Footer Placeholder 5">
            <a:extLst>
              <a:ext uri="{FF2B5EF4-FFF2-40B4-BE49-F238E27FC236}">
                <a16:creationId xmlns:a16="http://schemas.microsoft.com/office/drawing/2014/main" id="{D5161D42-4E46-4C85-8879-4BB462BF5472}"/>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1B5E1330-D660-4351-BB30-F73A783F173F}"/>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357196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E80F-B389-467A-8158-6B9BA0096D2A}"/>
              </a:ext>
            </a:extLst>
          </p:cNvPr>
          <p:cNvSpPr>
            <a:spLocks noGrp="1"/>
          </p:cNvSpPr>
          <p:nvPr>
            <p:ph type="title"/>
          </p:nvPr>
        </p:nvSpPr>
        <p:spPr>
          <a:xfrm>
            <a:off x="110835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0EC4B8-BD26-49EC-BDF6-91D38BD8AF97}"/>
              </a:ext>
            </a:extLst>
          </p:cNvPr>
          <p:cNvSpPr>
            <a:spLocks noGrp="1"/>
          </p:cNvSpPr>
          <p:nvPr>
            <p:ph type="pic" idx="1"/>
          </p:nvPr>
        </p:nvSpPr>
        <p:spPr>
          <a:xfrm>
            <a:off x="5438775" y="987425"/>
            <a:ext cx="49545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CD2A1C8-3998-4D7F-8FE9-1E01BDD8ED56}"/>
              </a:ext>
            </a:extLst>
          </p:cNvPr>
          <p:cNvSpPr>
            <a:spLocks noGrp="1"/>
          </p:cNvSpPr>
          <p:nvPr>
            <p:ph type="body" sz="half" idx="2"/>
          </p:nvPr>
        </p:nvSpPr>
        <p:spPr>
          <a:xfrm>
            <a:off x="11083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60DB62-4F3A-4FED-BD78-5B907EA56B0E}"/>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6" name="Footer Placeholder 5">
            <a:extLst>
              <a:ext uri="{FF2B5EF4-FFF2-40B4-BE49-F238E27FC236}">
                <a16:creationId xmlns:a16="http://schemas.microsoft.com/office/drawing/2014/main" id="{98765AA2-2F09-427C-B751-A21CD985B11C}"/>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9A7E6AB-1C56-4AE8-B01F-1E8825856BD3}"/>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4476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26B3-BA72-4F92-BEBB-9851E7B48B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59464-8FA7-4074-AD02-2973BFB4F7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6E760-626D-4E48-AFEB-7A7D89094D6A}"/>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5" name="Footer Placeholder 4">
            <a:extLst>
              <a:ext uri="{FF2B5EF4-FFF2-40B4-BE49-F238E27FC236}">
                <a16:creationId xmlns:a16="http://schemas.microsoft.com/office/drawing/2014/main" id="{4F4A4C40-B25A-43EA-BC10-950CEAF79C28}"/>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01A876DB-38F5-4518-A2F9-D9FDB697F9D6}"/>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4915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20E720-7234-4EBE-B56E-4AE530AE9A21}"/>
              </a:ext>
            </a:extLst>
          </p:cNvPr>
          <p:cNvSpPr>
            <a:spLocks noGrp="1"/>
          </p:cNvSpPr>
          <p:nvPr>
            <p:ph type="title" orient="vert"/>
          </p:nvPr>
        </p:nvSpPr>
        <p:spPr>
          <a:xfrm>
            <a:off x="7400925"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D7E993-2969-4778-9698-4A89103872E1}"/>
              </a:ext>
            </a:extLst>
          </p:cNvPr>
          <p:cNvSpPr>
            <a:spLocks noGrp="1"/>
          </p:cNvSpPr>
          <p:nvPr>
            <p:ph type="body" orient="vert" idx="1"/>
          </p:nvPr>
        </p:nvSpPr>
        <p:spPr>
          <a:xfrm>
            <a:off x="838111" y="365125"/>
            <a:ext cx="641041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DEC71-9C6A-406D-8BF5-2B2AC935A9F6}"/>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a:solidFill>
                <a:prstClr val="black"/>
              </a:solidFill>
            </a:endParaRPr>
          </a:p>
        </p:txBody>
      </p:sp>
      <p:sp>
        <p:nvSpPr>
          <p:cNvPr id="5" name="Footer Placeholder 4">
            <a:extLst>
              <a:ext uri="{FF2B5EF4-FFF2-40B4-BE49-F238E27FC236}">
                <a16:creationId xmlns:a16="http://schemas.microsoft.com/office/drawing/2014/main" id="{3A20929F-A5D7-41D5-83DC-34DCC09A6925}"/>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F3004EB9-4792-4AFF-9F5B-109B0F5399E9}"/>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51988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0_Im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145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9971" y="1122363"/>
            <a:ext cx="9411855"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09971" y="3602038"/>
            <a:ext cx="941185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4">
            <a:extLst>
              <a:ext uri="{FF2B5EF4-FFF2-40B4-BE49-F238E27FC236}">
                <a16:creationId xmlns:a16="http://schemas.microsoft.com/office/drawing/2014/main" id="{384C62D1-29A0-4717-BBE0-82786313F014}"/>
              </a:ext>
            </a:extLst>
          </p:cNvPr>
          <p:cNvSpPr>
            <a:spLocks noGrp="1"/>
          </p:cNvSpPr>
          <p:nvPr>
            <p:ph type="dt" sz="half" idx="10"/>
          </p:nvPr>
        </p:nvSpPr>
        <p:spPr>
          <a:xfrm>
            <a:off x="1209971" y="6356362"/>
            <a:ext cx="1818979" cy="365125"/>
          </a:xfrm>
          <a:prstGeom prst="rect">
            <a:avLst/>
          </a:prstGeom>
        </p:spPr>
        <p:txBody>
          <a:bodyPr/>
          <a:lstStyle>
            <a:lvl1pPr>
              <a:defRPr>
                <a:solidFill>
                  <a:schemeClr val="bg1"/>
                </a:solidFill>
              </a:defRPr>
            </a:lvl1p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6B999942-54B2-40D1-83D8-8D662CE9B358}"/>
              </a:ext>
            </a:extLst>
          </p:cNvPr>
          <p:cNvSpPr>
            <a:spLocks noGrp="1"/>
          </p:cNvSpPr>
          <p:nvPr>
            <p:ph type="ftr" sz="quarter" idx="11"/>
          </p:nvPr>
        </p:nvSpPr>
        <p:spPr>
          <a:xfrm>
            <a:off x="3143251" y="6356362"/>
            <a:ext cx="6019800" cy="365125"/>
          </a:xfrm>
          <a:prstGeom prst="rect">
            <a:avLst/>
          </a:prstGeom>
        </p:spPr>
        <p:txBody>
          <a:bodyPr/>
          <a:lstStyle>
            <a:lvl1pPr>
              <a:defRPr>
                <a:solidFill>
                  <a:schemeClr val="bg1"/>
                </a:solidFill>
              </a:defRPr>
            </a:lvl1p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C03B2420-CF6F-447A-B14C-9F4F319D2456}"/>
              </a:ext>
            </a:extLst>
          </p:cNvPr>
          <p:cNvSpPr>
            <a:spLocks noGrp="1"/>
          </p:cNvSpPr>
          <p:nvPr>
            <p:ph type="sldNum" sz="quarter" idx="12"/>
          </p:nvPr>
        </p:nvSpPr>
        <p:spPr>
          <a:xfrm>
            <a:off x="9286874" y="6356362"/>
            <a:ext cx="1334951" cy="365125"/>
          </a:xfrm>
          <a:prstGeom prst="rect">
            <a:avLst/>
          </a:prstGeom>
        </p:spPr>
        <p:txBody>
          <a:bodyPr/>
          <a:lstStyle>
            <a:lvl1pPr>
              <a:defRPr>
                <a:solidFill>
                  <a:schemeClr val="bg1"/>
                </a:solidFill>
              </a:defRPr>
            </a:lvl1p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0200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3031" y="291626"/>
            <a:ext cx="8684687" cy="1137256"/>
          </a:xfrm>
        </p:spPr>
        <p:txBody>
          <a:bodyPr/>
          <a:lstStyle>
            <a:lvl1pPr algn="ctr" rtl="1">
              <a:defRPr/>
            </a:lvl1pPr>
          </a:lstStyle>
          <a:p>
            <a:r>
              <a:rPr lang="en-US"/>
              <a:t>Click to edit Master title style</a:t>
            </a:r>
            <a:endParaRPr lang="en-US" dirty="0"/>
          </a:p>
        </p:txBody>
      </p:sp>
      <p:sp>
        <p:nvSpPr>
          <p:cNvPr id="3" name="Content Placeholder 2"/>
          <p:cNvSpPr>
            <a:spLocks noGrp="1"/>
          </p:cNvSpPr>
          <p:nvPr>
            <p:ph idx="1"/>
          </p:nvPr>
        </p:nvSpPr>
        <p:spPr>
          <a:xfrm>
            <a:off x="951353" y="2013633"/>
            <a:ext cx="9679711" cy="4351338"/>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id="{20A6CBED-C2AE-4018-8976-0CBB861B0BE9}"/>
              </a:ext>
            </a:extLst>
          </p:cNvPr>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D0753243-D347-4712-ABD0-8FA0F3ECD3F3}"/>
              </a:ext>
            </a:extLst>
          </p:cNvPr>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670A5D7D-AA6F-4118-9D34-3801AE97CDC9}"/>
              </a:ext>
            </a:extLst>
          </p:cNvPr>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493327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411" y="1410647"/>
            <a:ext cx="922068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233503" y="4401468"/>
            <a:ext cx="92206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10691" y="6356362"/>
            <a:ext cx="1422400"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a:xfrm>
            <a:off x="4038600" y="6356362"/>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62"/>
            <a:ext cx="2186709"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450047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57" y="365129"/>
            <a:ext cx="8848435" cy="1325563"/>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1" y="1825625"/>
            <a:ext cx="481214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545" y="1825625"/>
            <a:ext cx="481214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559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673B-482F-4C79-A955-A0AD415E5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0C0DB-9766-4422-84F2-FFDFD7D9DC56}"/>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4" name="Footer Placeholder 3">
            <a:extLst>
              <a:ext uri="{FF2B5EF4-FFF2-40B4-BE49-F238E27FC236}">
                <a16:creationId xmlns:a16="http://schemas.microsoft.com/office/drawing/2014/main" id="{DB6F857E-8F9C-4EB2-AD10-5A9FF45E13F4}"/>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a16="http://schemas.microsoft.com/office/drawing/2014/main" id="{26EF52E9-CF34-4006-9254-3981A48964AE}"/>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48669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2945" y="365129"/>
            <a:ext cx="91440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45932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5"/>
            <a:ext cx="459325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81073" y="1681163"/>
            <a:ext cx="4791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81073" y="2505075"/>
            <a:ext cx="479136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DC5E5E54-1AB3-46D6-9258-DC13DFABE6C8}"/>
              </a:ext>
            </a:extLst>
          </p:cNvPr>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11" name="Footer Placeholder 5">
            <a:extLst>
              <a:ext uri="{FF2B5EF4-FFF2-40B4-BE49-F238E27FC236}">
                <a16:creationId xmlns:a16="http://schemas.microsoft.com/office/drawing/2014/main" id="{08605F4F-AC1D-425C-A0D2-E406E0F3C2AC}"/>
              </a:ext>
            </a:extLst>
          </p:cNvPr>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12" name="Slide Number Placeholder 6">
            <a:extLst>
              <a:ext uri="{FF2B5EF4-FFF2-40B4-BE49-F238E27FC236}">
                <a16:creationId xmlns:a16="http://schemas.microsoft.com/office/drawing/2014/main" id="{28F563A2-9EB0-4B7A-ACBF-4529A89C9501}"/>
              </a:ext>
            </a:extLst>
          </p:cNvPr>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2495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4">
            <a:extLst>
              <a:ext uri="{FF2B5EF4-FFF2-40B4-BE49-F238E27FC236}">
                <a16:creationId xmlns:a16="http://schemas.microsoft.com/office/drawing/2014/main" id="{24F2A34E-D2FA-44D0-8416-4B5CA683544A}"/>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7" name="Footer Placeholder 5">
            <a:extLst>
              <a:ext uri="{FF2B5EF4-FFF2-40B4-BE49-F238E27FC236}">
                <a16:creationId xmlns:a16="http://schemas.microsoft.com/office/drawing/2014/main" id="{5330F1CA-8A8B-47AC-AA86-ED93A3E9E2A5}"/>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8" name="Slide Number Placeholder 6">
            <a:extLst>
              <a:ext uri="{FF2B5EF4-FFF2-40B4-BE49-F238E27FC236}">
                <a16:creationId xmlns:a16="http://schemas.microsoft.com/office/drawing/2014/main" id="{BFBE2419-628A-4115-ADBB-6E400EA6D565}"/>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99153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373A460-06FC-4DB4-BE73-29949D2E3D74}"/>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6" name="Footer Placeholder 5">
            <a:extLst>
              <a:ext uri="{FF2B5EF4-FFF2-40B4-BE49-F238E27FC236}">
                <a16:creationId xmlns:a16="http://schemas.microsoft.com/office/drawing/2014/main" id="{C5E2A7EE-DC06-4A15-8F71-970823035FA8}"/>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id="{B149E943-9823-422C-A0A3-69054CA5D074}"/>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10318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913747" y="987437"/>
            <a:ext cx="557876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417B2E0C-2A02-4DFB-9ADE-566BD7F01CCC}"/>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9" name="Footer Placeholder 5">
            <a:extLst>
              <a:ext uri="{FF2B5EF4-FFF2-40B4-BE49-F238E27FC236}">
                <a16:creationId xmlns:a16="http://schemas.microsoft.com/office/drawing/2014/main" id="{2B022401-2C23-4167-9108-87F06860DD63}"/>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10" name="Slide Number Placeholder 6">
            <a:extLst>
              <a:ext uri="{FF2B5EF4-FFF2-40B4-BE49-F238E27FC236}">
                <a16:creationId xmlns:a16="http://schemas.microsoft.com/office/drawing/2014/main" id="{F7E64A0C-D1C4-4521-978E-BFFBC6BBEEFF}"/>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4550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7" y="987437"/>
            <a:ext cx="52539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85EFF9C1-D3F1-4491-A20A-04759C764A02}"/>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9" name="Footer Placeholder 5">
            <a:extLst>
              <a:ext uri="{FF2B5EF4-FFF2-40B4-BE49-F238E27FC236}">
                <a16:creationId xmlns:a16="http://schemas.microsoft.com/office/drawing/2014/main" id="{512A1388-E3D4-4A04-AE47-4D12540EB4A4}"/>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10" name="Slide Number Placeholder 6">
            <a:extLst>
              <a:ext uri="{FF2B5EF4-FFF2-40B4-BE49-F238E27FC236}">
                <a16:creationId xmlns:a16="http://schemas.microsoft.com/office/drawing/2014/main" id="{5A1568F7-C8E3-4B8C-98B6-52962A388692}"/>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67185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2D69F675-3262-4245-9C68-FA3EEC9D6CDB}"/>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350C08E2-E841-4DF5-912B-B2537E2F67AE}"/>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55391CFD-A85E-4C00-90F8-A75F03349402}"/>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9244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5017" y="365125"/>
            <a:ext cx="188421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7" y="365125"/>
            <a:ext cx="733598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9923B6D2-3C86-4A4A-9E2B-3E2077169825}"/>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E6F31006-3DFC-4301-BF63-A346C29E2A4D}"/>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F9687C58-F846-4ED3-B5B7-A170F31DE87A}"/>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56661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9971" y="1122363"/>
            <a:ext cx="9411855"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209971" y="3602038"/>
            <a:ext cx="941185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4">
            <a:extLst>
              <a:ext uri="{FF2B5EF4-FFF2-40B4-BE49-F238E27FC236}">
                <a16:creationId xmlns:a16="http://schemas.microsoft.com/office/drawing/2014/main" id="{384C62D1-29A0-4717-BBE0-82786313F014}"/>
              </a:ext>
            </a:extLst>
          </p:cNvPr>
          <p:cNvSpPr>
            <a:spLocks noGrp="1"/>
          </p:cNvSpPr>
          <p:nvPr>
            <p:ph type="dt" sz="half" idx="10"/>
          </p:nvPr>
        </p:nvSpPr>
        <p:spPr>
          <a:xfrm>
            <a:off x="1209971" y="6356362"/>
            <a:ext cx="1818979" cy="365125"/>
          </a:xfrm>
          <a:prstGeom prst="rect">
            <a:avLst/>
          </a:prstGeom>
        </p:spPr>
        <p:txBody>
          <a:bodyPr/>
          <a:lstStyle>
            <a:lvl1pPr>
              <a:defRPr>
                <a:solidFill>
                  <a:schemeClr val="bg1"/>
                </a:solidFill>
              </a:defRPr>
            </a:lvl1pPr>
          </a:lstStyle>
          <a:p>
            <a:fld id="{76CCA56E-40E8-48FC-92C9-3E48D4F3C21F}" type="datetimeFigureOut">
              <a:rPr lang="en-US" smtClean="0"/>
              <a:pPr/>
              <a:t>1/9/2023</a:t>
            </a:fld>
            <a:endParaRPr lang="en-US" dirty="0"/>
          </a:p>
        </p:txBody>
      </p:sp>
      <p:sp>
        <p:nvSpPr>
          <p:cNvPr id="8" name="Footer Placeholder 5">
            <a:extLst>
              <a:ext uri="{FF2B5EF4-FFF2-40B4-BE49-F238E27FC236}">
                <a16:creationId xmlns:a16="http://schemas.microsoft.com/office/drawing/2014/main" id="{6B999942-54B2-40D1-83D8-8D662CE9B358}"/>
              </a:ext>
            </a:extLst>
          </p:cNvPr>
          <p:cNvSpPr>
            <a:spLocks noGrp="1"/>
          </p:cNvSpPr>
          <p:nvPr>
            <p:ph type="ftr" sz="quarter" idx="11"/>
          </p:nvPr>
        </p:nvSpPr>
        <p:spPr>
          <a:xfrm>
            <a:off x="3143251" y="6356362"/>
            <a:ext cx="6019800" cy="365125"/>
          </a:xfrm>
          <a:prstGeom prst="rect">
            <a:avLst/>
          </a:prstGeom>
        </p:spPr>
        <p:txBody>
          <a:bodyPr/>
          <a:lstStyle>
            <a:lvl1pPr>
              <a:defRPr>
                <a:solidFill>
                  <a:schemeClr val="bg1"/>
                </a:solidFill>
              </a:defRPr>
            </a:lvl1pPr>
          </a:lstStyle>
          <a:p>
            <a:endParaRPr lang="en-US" dirty="0"/>
          </a:p>
        </p:txBody>
      </p:sp>
      <p:sp>
        <p:nvSpPr>
          <p:cNvPr id="9" name="Slide Number Placeholder 6">
            <a:extLst>
              <a:ext uri="{FF2B5EF4-FFF2-40B4-BE49-F238E27FC236}">
                <a16:creationId xmlns:a16="http://schemas.microsoft.com/office/drawing/2014/main" id="{C03B2420-CF6F-447A-B14C-9F4F319D2456}"/>
              </a:ext>
            </a:extLst>
          </p:cNvPr>
          <p:cNvSpPr>
            <a:spLocks noGrp="1"/>
          </p:cNvSpPr>
          <p:nvPr>
            <p:ph type="sldNum" sz="quarter" idx="12"/>
          </p:nvPr>
        </p:nvSpPr>
        <p:spPr>
          <a:xfrm>
            <a:off x="9286874" y="6356362"/>
            <a:ext cx="1334951" cy="365125"/>
          </a:xfrm>
          <a:prstGeom prst="rect">
            <a:avLst/>
          </a:prstGeom>
        </p:spPr>
        <p:txBody>
          <a:bodyPr/>
          <a:lstStyle>
            <a:lvl1pPr>
              <a:defRPr>
                <a:solidFill>
                  <a:schemeClr val="bg1"/>
                </a:solidFill>
              </a:defRPr>
            </a:lvl1pPr>
          </a:lstStyle>
          <a:p>
            <a:fld id="{5DA53D86-4C48-418A-A750-6381C9DCFDEF}" type="slidenum">
              <a:rPr lang="en-US" smtClean="0"/>
              <a:pPr/>
              <a:t>‹#›</a:t>
            </a:fld>
            <a:endParaRPr lang="en-US" dirty="0"/>
          </a:p>
        </p:txBody>
      </p:sp>
    </p:spTree>
    <p:extLst>
      <p:ext uri="{BB962C8B-B14F-4D97-AF65-F5344CB8AC3E}">
        <p14:creationId xmlns:p14="http://schemas.microsoft.com/office/powerpoint/2010/main" val="38156309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3031" y="291626"/>
            <a:ext cx="8684687" cy="1137256"/>
          </a:xfrm>
        </p:spPr>
        <p:txBody>
          <a:bodyPr/>
          <a:lstStyle>
            <a:lvl1pPr algn="ctr" rtl="1">
              <a:defRPr/>
            </a:lvl1pPr>
          </a:lstStyle>
          <a:p>
            <a:r>
              <a:rPr lang="en-US" dirty="0"/>
              <a:t>Click to edit Master title style</a:t>
            </a:r>
          </a:p>
        </p:txBody>
      </p:sp>
      <p:sp>
        <p:nvSpPr>
          <p:cNvPr id="3" name="Content Placeholder 2"/>
          <p:cNvSpPr>
            <a:spLocks noGrp="1"/>
          </p:cNvSpPr>
          <p:nvPr>
            <p:ph idx="1"/>
          </p:nvPr>
        </p:nvSpPr>
        <p:spPr>
          <a:xfrm>
            <a:off x="951353" y="2013633"/>
            <a:ext cx="9679711"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20A6CBED-C2AE-4018-8976-0CBB861B0BE9}"/>
              </a:ext>
            </a:extLst>
          </p:cNvPr>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D0753243-D347-4712-ABD0-8FA0F3ECD3F3}"/>
              </a:ext>
            </a:extLst>
          </p:cNvPr>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670A5D7D-AA6F-4118-9D34-3801AE97CDC9}"/>
              </a:ext>
            </a:extLst>
          </p:cNvPr>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9485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411" y="1410647"/>
            <a:ext cx="922068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233503" y="4401468"/>
            <a:ext cx="92206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2410691" y="6356362"/>
            <a:ext cx="1422400"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a:xfrm>
            <a:off x="4038600" y="6356362"/>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62"/>
            <a:ext cx="2186709"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2601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4AD3D-DE09-4F81-9AE8-0B7A5187DC22}"/>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3" name="Footer Placeholder 2">
            <a:extLst>
              <a:ext uri="{FF2B5EF4-FFF2-40B4-BE49-F238E27FC236}">
                <a16:creationId xmlns:a16="http://schemas.microsoft.com/office/drawing/2014/main" id="{BCD2E3D2-0710-43CC-B69D-5057C8982F75}"/>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a16="http://schemas.microsoft.com/office/drawing/2014/main" id="{4E8394AA-6F8E-4403-ACD2-E9A5060DD57C}"/>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15907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57" y="365129"/>
            <a:ext cx="8848435" cy="1325563"/>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48121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545" y="1825625"/>
            <a:ext cx="48121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6095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2945" y="365129"/>
            <a:ext cx="91440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45932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45932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81073" y="1681163"/>
            <a:ext cx="4791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81073" y="2505075"/>
            <a:ext cx="47913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DC5E5E54-1AB3-46D6-9258-DC13DFABE6C8}"/>
              </a:ext>
            </a:extLst>
          </p:cNvPr>
          <p:cNvSpPr>
            <a:spLocks noGrp="1"/>
          </p:cNvSpPr>
          <p:nvPr>
            <p:ph type="dt" sz="half" idx="10"/>
          </p:nvPr>
        </p:nvSpPr>
        <p:spPr>
          <a:xfrm>
            <a:off x="2355275" y="6356362"/>
            <a:ext cx="1514764" cy="365125"/>
          </a:xfrm>
          <a:prstGeom prst="rect">
            <a:avLst/>
          </a:prstGeo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11" name="Footer Placeholder 5">
            <a:extLst>
              <a:ext uri="{FF2B5EF4-FFF2-40B4-BE49-F238E27FC236}">
                <a16:creationId xmlns:a16="http://schemas.microsoft.com/office/drawing/2014/main" id="{08605F4F-AC1D-425C-A0D2-E406E0F3C2AC}"/>
              </a:ext>
            </a:extLst>
          </p:cNvPr>
          <p:cNvSpPr>
            <a:spLocks noGrp="1"/>
          </p:cNvSpPr>
          <p:nvPr>
            <p:ph type="ftr" sz="quarter" idx="11"/>
          </p:nvPr>
        </p:nvSpPr>
        <p:spPr>
          <a:xfrm>
            <a:off x="4038607" y="6356362"/>
            <a:ext cx="4458855" cy="365125"/>
          </a:xfrm>
          <a:prstGeom prst="rect">
            <a:avLst/>
          </a:prstGeom>
        </p:spPr>
        <p:txBody>
          <a:bodyPr/>
          <a:lstStyle/>
          <a:p>
            <a:endParaRPr lang="en-US" dirty="0">
              <a:solidFill>
                <a:prstClr val="black"/>
              </a:solidFill>
            </a:endParaRPr>
          </a:p>
        </p:txBody>
      </p:sp>
      <p:sp>
        <p:nvSpPr>
          <p:cNvPr id="12" name="Slide Number Placeholder 6">
            <a:extLst>
              <a:ext uri="{FF2B5EF4-FFF2-40B4-BE49-F238E27FC236}">
                <a16:creationId xmlns:a16="http://schemas.microsoft.com/office/drawing/2014/main" id="{28F563A2-9EB0-4B7A-ACBF-4529A89C9501}"/>
              </a:ext>
            </a:extLst>
          </p:cNvPr>
          <p:cNvSpPr>
            <a:spLocks noGrp="1"/>
          </p:cNvSpPr>
          <p:nvPr>
            <p:ph type="sldNum" sz="quarter" idx="12"/>
          </p:nvPr>
        </p:nvSpPr>
        <p:spPr>
          <a:xfrm>
            <a:off x="8610600" y="6356362"/>
            <a:ext cx="2311672" cy="365125"/>
          </a:xfrm>
          <a:prstGeom prst="rect">
            <a:avLst/>
          </a:prstGeo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4026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4">
            <a:extLst>
              <a:ext uri="{FF2B5EF4-FFF2-40B4-BE49-F238E27FC236}">
                <a16:creationId xmlns:a16="http://schemas.microsoft.com/office/drawing/2014/main" id="{24F2A34E-D2FA-44D0-8416-4B5CA683544A}"/>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7" name="Footer Placeholder 5">
            <a:extLst>
              <a:ext uri="{FF2B5EF4-FFF2-40B4-BE49-F238E27FC236}">
                <a16:creationId xmlns:a16="http://schemas.microsoft.com/office/drawing/2014/main" id="{5330F1CA-8A8B-47AC-AA86-ED93A3E9E2A5}"/>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8" name="Slide Number Placeholder 6">
            <a:extLst>
              <a:ext uri="{FF2B5EF4-FFF2-40B4-BE49-F238E27FC236}">
                <a16:creationId xmlns:a16="http://schemas.microsoft.com/office/drawing/2014/main" id="{BFBE2419-628A-4115-ADBB-6E400EA6D565}"/>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55521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373A460-06FC-4DB4-BE73-29949D2E3D74}"/>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6" name="Footer Placeholder 5">
            <a:extLst>
              <a:ext uri="{FF2B5EF4-FFF2-40B4-BE49-F238E27FC236}">
                <a16:creationId xmlns:a16="http://schemas.microsoft.com/office/drawing/2014/main" id="{C5E2A7EE-DC06-4A15-8F71-970823035FA8}"/>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id="{B149E943-9823-422C-A0A3-69054CA5D074}"/>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9696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913747" y="987437"/>
            <a:ext cx="557876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417B2E0C-2A02-4DFB-9ADE-566BD7F01CCC}"/>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9" name="Footer Placeholder 5">
            <a:extLst>
              <a:ext uri="{FF2B5EF4-FFF2-40B4-BE49-F238E27FC236}">
                <a16:creationId xmlns:a16="http://schemas.microsoft.com/office/drawing/2014/main" id="{2B022401-2C23-4167-9108-87F06860DD63}"/>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10" name="Slide Number Placeholder 6">
            <a:extLst>
              <a:ext uri="{FF2B5EF4-FFF2-40B4-BE49-F238E27FC236}">
                <a16:creationId xmlns:a16="http://schemas.microsoft.com/office/drawing/2014/main" id="{F7E64A0C-D1C4-4521-978E-BFFBC6BBEEFF}"/>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54200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7" y="987437"/>
            <a:ext cx="52539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85EFF9C1-D3F1-4491-A20A-04759C764A02}"/>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9" name="Footer Placeholder 5">
            <a:extLst>
              <a:ext uri="{FF2B5EF4-FFF2-40B4-BE49-F238E27FC236}">
                <a16:creationId xmlns:a16="http://schemas.microsoft.com/office/drawing/2014/main" id="{512A1388-E3D4-4A04-AE47-4D12540EB4A4}"/>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10" name="Slide Number Placeholder 6">
            <a:extLst>
              <a:ext uri="{FF2B5EF4-FFF2-40B4-BE49-F238E27FC236}">
                <a16:creationId xmlns:a16="http://schemas.microsoft.com/office/drawing/2014/main" id="{5A1568F7-C8E3-4B8C-98B6-52962A388692}"/>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6076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2D69F675-3262-4245-9C68-FA3EEC9D6CDB}"/>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350C08E2-E841-4DF5-912B-B2537E2F67AE}"/>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55391CFD-A85E-4C00-90F8-A75F03349402}"/>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26441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5017" y="365125"/>
            <a:ext cx="188421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7" y="365125"/>
            <a:ext cx="73359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9923B6D2-3C86-4A4A-9E2B-3E2077169825}"/>
              </a:ext>
            </a:extLst>
          </p:cNvPr>
          <p:cNvSpPr>
            <a:spLocks noGrp="1"/>
          </p:cNvSpPr>
          <p:nvPr>
            <p:ph type="dt" sz="half" idx="10"/>
          </p:nvPr>
        </p:nvSpPr>
        <p:spPr>
          <a:xfrm>
            <a:off x="2355275" y="6356362"/>
            <a:ext cx="1514764" cy="365125"/>
          </a:xfrm>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E6F31006-3DFC-4301-BF63-A346C29E2A4D}"/>
              </a:ext>
            </a:extLst>
          </p:cNvPr>
          <p:cNvSpPr>
            <a:spLocks noGrp="1"/>
          </p:cNvSpPr>
          <p:nvPr>
            <p:ph type="ftr" sz="quarter" idx="11"/>
          </p:nvPr>
        </p:nvSpPr>
        <p:spPr>
          <a:xfrm>
            <a:off x="4038607" y="6356362"/>
            <a:ext cx="4458855" cy="365125"/>
          </a:xfr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F9687C58-F846-4ED3-B5B7-A170F31DE87A}"/>
              </a:ext>
            </a:extLst>
          </p:cNvPr>
          <p:cNvSpPr>
            <a:spLocks noGrp="1"/>
          </p:cNvSpPr>
          <p:nvPr>
            <p:ph type="sldNum" sz="quarter" idx="12"/>
          </p:nvPr>
        </p:nvSpPr>
        <p:spPr>
          <a:xfrm>
            <a:off x="8610600" y="6356362"/>
            <a:ext cx="2311672" cy="365125"/>
          </a:xfrm>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330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16BF-3949-4176-B7EE-E2047253555F}"/>
              </a:ext>
            </a:extLst>
          </p:cNvPr>
          <p:cNvSpPr>
            <a:spLocks noGrp="1"/>
          </p:cNvSpPr>
          <p:nvPr>
            <p:ph type="title"/>
          </p:nvPr>
        </p:nvSpPr>
        <p:spPr>
          <a:xfrm>
            <a:off x="100858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738AE-BFD4-46E9-9135-6822E4DACEA1}"/>
              </a:ext>
            </a:extLst>
          </p:cNvPr>
          <p:cNvSpPr>
            <a:spLocks noGrp="1"/>
          </p:cNvSpPr>
          <p:nvPr>
            <p:ph idx="1"/>
          </p:nvPr>
        </p:nvSpPr>
        <p:spPr>
          <a:xfrm>
            <a:off x="5202267" y="987425"/>
            <a:ext cx="50656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8EE371-AB73-4252-9936-EFA36736BF34}"/>
              </a:ext>
            </a:extLst>
          </p:cNvPr>
          <p:cNvSpPr>
            <a:spLocks noGrp="1"/>
          </p:cNvSpPr>
          <p:nvPr>
            <p:ph type="body" sz="half" idx="2"/>
          </p:nvPr>
        </p:nvSpPr>
        <p:spPr>
          <a:xfrm>
            <a:off x="100858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42C18D-E122-43D1-BAE1-73FFA9840D47}"/>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6" name="Footer Placeholder 5">
            <a:extLst>
              <a:ext uri="{FF2B5EF4-FFF2-40B4-BE49-F238E27FC236}">
                <a16:creationId xmlns:a16="http://schemas.microsoft.com/office/drawing/2014/main" id="{D5161D42-4E46-4C85-8879-4BB462BF5472}"/>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id="{1B5E1330-D660-4351-BB30-F73A783F173F}"/>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25188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E80F-B389-467A-8158-6B9BA0096D2A}"/>
              </a:ext>
            </a:extLst>
          </p:cNvPr>
          <p:cNvSpPr>
            <a:spLocks noGrp="1"/>
          </p:cNvSpPr>
          <p:nvPr>
            <p:ph type="title"/>
          </p:nvPr>
        </p:nvSpPr>
        <p:spPr>
          <a:xfrm>
            <a:off x="110835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0EC4B8-BD26-49EC-BDF6-91D38BD8AF97}"/>
              </a:ext>
            </a:extLst>
          </p:cNvPr>
          <p:cNvSpPr>
            <a:spLocks noGrp="1"/>
          </p:cNvSpPr>
          <p:nvPr>
            <p:ph type="pic" idx="1"/>
          </p:nvPr>
        </p:nvSpPr>
        <p:spPr>
          <a:xfrm>
            <a:off x="5438775" y="987425"/>
            <a:ext cx="49545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CD2A1C8-3998-4D7F-8FE9-1E01BDD8ED56}"/>
              </a:ext>
            </a:extLst>
          </p:cNvPr>
          <p:cNvSpPr>
            <a:spLocks noGrp="1"/>
          </p:cNvSpPr>
          <p:nvPr>
            <p:ph type="body" sz="half" idx="2"/>
          </p:nvPr>
        </p:nvSpPr>
        <p:spPr>
          <a:xfrm>
            <a:off x="11083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60DB62-4F3A-4FED-BD78-5B907EA56B0E}"/>
              </a:ext>
            </a:extLst>
          </p:cNvPr>
          <p:cNvSpPr>
            <a:spLocks noGrp="1"/>
          </p:cNvSpPr>
          <p:nvPr>
            <p:ph type="dt" sz="half" idx="10"/>
          </p:nvPr>
        </p:nvSpPr>
        <p:spPr/>
        <p:txBody>
          <a:body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6" name="Footer Placeholder 5">
            <a:extLst>
              <a:ext uri="{FF2B5EF4-FFF2-40B4-BE49-F238E27FC236}">
                <a16:creationId xmlns:a16="http://schemas.microsoft.com/office/drawing/2014/main" id="{98765AA2-2F09-427C-B751-A21CD985B11C}"/>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a16="http://schemas.microsoft.com/office/drawing/2014/main" id="{79A7E6AB-1C56-4AE8-B01F-1E8825856BD3}"/>
              </a:ext>
            </a:extLst>
          </p:cNvPr>
          <p:cNvSpPr>
            <a:spLocks noGrp="1"/>
          </p:cNvSpPr>
          <p:nvPr>
            <p:ph type="sldNum" sz="quarter" idx="12"/>
          </p:nvPr>
        </p:nvSpPr>
        <p:spPr/>
        <p:txBody>
          <a:body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187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C3817-621B-47C2-BABF-5DDABA4BD8DF}"/>
              </a:ext>
            </a:extLst>
          </p:cNvPr>
          <p:cNvSpPr>
            <a:spLocks noGrp="1"/>
          </p:cNvSpPr>
          <p:nvPr>
            <p:ph type="title"/>
          </p:nvPr>
        </p:nvSpPr>
        <p:spPr>
          <a:xfrm>
            <a:off x="1015702" y="365125"/>
            <a:ext cx="932844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E6300-0FD7-46AF-BBB5-CFDEB6E5EA99}"/>
              </a:ext>
            </a:extLst>
          </p:cNvPr>
          <p:cNvSpPr>
            <a:spLocks noGrp="1"/>
          </p:cNvSpPr>
          <p:nvPr>
            <p:ph type="body" idx="1"/>
          </p:nvPr>
        </p:nvSpPr>
        <p:spPr>
          <a:xfrm>
            <a:off x="1015702" y="1825625"/>
            <a:ext cx="932844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3D591-4A76-42A0-8DB7-EE9DD10B5B21}"/>
              </a:ext>
            </a:extLst>
          </p:cNvPr>
          <p:cNvSpPr>
            <a:spLocks noGrp="1"/>
          </p:cNvSpPr>
          <p:nvPr>
            <p:ph type="dt" sz="half" idx="2"/>
          </p:nvPr>
        </p:nvSpPr>
        <p:spPr>
          <a:xfrm>
            <a:off x="2419349" y="6356350"/>
            <a:ext cx="9810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5" name="Footer Placeholder 4">
            <a:extLst>
              <a:ext uri="{FF2B5EF4-FFF2-40B4-BE49-F238E27FC236}">
                <a16:creationId xmlns:a16="http://schemas.microsoft.com/office/drawing/2014/main" id="{00C30355-1AB7-48F1-8073-554D10CD4E0D}"/>
              </a:ext>
            </a:extLst>
          </p:cNvPr>
          <p:cNvSpPr>
            <a:spLocks noGrp="1"/>
          </p:cNvSpPr>
          <p:nvPr>
            <p:ph type="ftr" sz="quarter" idx="3"/>
          </p:nvPr>
        </p:nvSpPr>
        <p:spPr>
          <a:xfrm>
            <a:off x="3581400" y="635635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id="{2D90E10A-4839-4156-B11C-B15C97F9F7C3}"/>
              </a:ext>
            </a:extLst>
          </p:cNvPr>
          <p:cNvSpPr>
            <a:spLocks noGrp="1"/>
          </p:cNvSpPr>
          <p:nvPr>
            <p:ph type="sldNum" sz="quarter" idx="4"/>
          </p:nvPr>
        </p:nvSpPr>
        <p:spPr>
          <a:xfrm>
            <a:off x="10267950" y="6356350"/>
            <a:ext cx="6000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3D86-4C48-418A-A750-6381C9DCFDE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24840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6283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C3817-621B-47C2-BABF-5DDABA4BD8DF}"/>
              </a:ext>
            </a:extLst>
          </p:cNvPr>
          <p:cNvSpPr>
            <a:spLocks noGrp="1"/>
          </p:cNvSpPr>
          <p:nvPr>
            <p:ph type="title"/>
          </p:nvPr>
        </p:nvSpPr>
        <p:spPr>
          <a:xfrm>
            <a:off x="1015702" y="365125"/>
            <a:ext cx="932844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E6300-0FD7-46AF-BBB5-CFDEB6E5EA99}"/>
              </a:ext>
            </a:extLst>
          </p:cNvPr>
          <p:cNvSpPr>
            <a:spLocks noGrp="1"/>
          </p:cNvSpPr>
          <p:nvPr>
            <p:ph type="body" idx="1"/>
          </p:nvPr>
        </p:nvSpPr>
        <p:spPr>
          <a:xfrm>
            <a:off x="1015702" y="1825625"/>
            <a:ext cx="932844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3D591-4A76-42A0-8DB7-EE9DD10B5B21}"/>
              </a:ext>
            </a:extLst>
          </p:cNvPr>
          <p:cNvSpPr>
            <a:spLocks noGrp="1"/>
          </p:cNvSpPr>
          <p:nvPr>
            <p:ph type="dt" sz="half" idx="2"/>
          </p:nvPr>
        </p:nvSpPr>
        <p:spPr>
          <a:xfrm>
            <a:off x="2419349" y="6356350"/>
            <a:ext cx="9810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CA56E-40E8-48FC-92C9-3E48D4F3C21F}" type="datetimeFigureOut">
              <a:rPr lang="en-US" smtClean="0"/>
              <a:t>1/9/2023</a:t>
            </a:fld>
            <a:endParaRPr lang="en-US" dirty="0"/>
          </a:p>
        </p:txBody>
      </p:sp>
      <p:sp>
        <p:nvSpPr>
          <p:cNvPr id="5" name="Footer Placeholder 4">
            <a:extLst>
              <a:ext uri="{FF2B5EF4-FFF2-40B4-BE49-F238E27FC236}">
                <a16:creationId xmlns:a16="http://schemas.microsoft.com/office/drawing/2014/main" id="{00C30355-1AB7-48F1-8073-554D10CD4E0D}"/>
              </a:ext>
            </a:extLst>
          </p:cNvPr>
          <p:cNvSpPr>
            <a:spLocks noGrp="1"/>
          </p:cNvSpPr>
          <p:nvPr>
            <p:ph type="ftr" sz="quarter" idx="3"/>
          </p:nvPr>
        </p:nvSpPr>
        <p:spPr>
          <a:xfrm>
            <a:off x="3581400" y="635635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90E10A-4839-4156-B11C-B15C97F9F7C3}"/>
              </a:ext>
            </a:extLst>
          </p:cNvPr>
          <p:cNvSpPr>
            <a:spLocks noGrp="1"/>
          </p:cNvSpPr>
          <p:nvPr>
            <p:ph type="sldNum" sz="quarter" idx="4"/>
          </p:nvPr>
        </p:nvSpPr>
        <p:spPr>
          <a:xfrm>
            <a:off x="10267950" y="6356350"/>
            <a:ext cx="6000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3D86-4C48-418A-A750-6381C9DCFDEF}" type="slidenum">
              <a:rPr lang="en-US" smtClean="0"/>
              <a:t>‹#›</a:t>
            </a:fld>
            <a:endParaRPr lang="en-US" dirty="0"/>
          </a:p>
        </p:txBody>
      </p:sp>
    </p:spTree>
    <p:extLst>
      <p:ext uri="{BB962C8B-B14F-4D97-AF65-F5344CB8AC3E}">
        <p14:creationId xmlns:p14="http://schemas.microsoft.com/office/powerpoint/2010/main" val="16848435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C3817-621B-47C2-BABF-5DDABA4BD8DF}"/>
              </a:ext>
            </a:extLst>
          </p:cNvPr>
          <p:cNvSpPr>
            <a:spLocks noGrp="1"/>
          </p:cNvSpPr>
          <p:nvPr>
            <p:ph type="title"/>
          </p:nvPr>
        </p:nvSpPr>
        <p:spPr>
          <a:xfrm>
            <a:off x="1015702" y="365125"/>
            <a:ext cx="932844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E6300-0FD7-46AF-BBB5-CFDEB6E5EA99}"/>
              </a:ext>
            </a:extLst>
          </p:cNvPr>
          <p:cNvSpPr>
            <a:spLocks noGrp="1"/>
          </p:cNvSpPr>
          <p:nvPr>
            <p:ph type="body" idx="1"/>
          </p:nvPr>
        </p:nvSpPr>
        <p:spPr>
          <a:xfrm>
            <a:off x="1015702" y="1825625"/>
            <a:ext cx="932844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3D591-4A76-42A0-8DB7-EE9DD10B5B21}"/>
              </a:ext>
            </a:extLst>
          </p:cNvPr>
          <p:cNvSpPr>
            <a:spLocks noGrp="1"/>
          </p:cNvSpPr>
          <p:nvPr>
            <p:ph type="dt" sz="half" idx="2"/>
          </p:nvPr>
        </p:nvSpPr>
        <p:spPr>
          <a:xfrm>
            <a:off x="2419349" y="6356350"/>
            <a:ext cx="9810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CA56E-40E8-48FC-92C9-3E48D4F3C21F}" type="datetimeFigureOut">
              <a:rPr lang="en-US" smtClean="0">
                <a:solidFill>
                  <a:prstClr val="black"/>
                </a:solidFill>
              </a:rPr>
              <a:pPr/>
              <a:t>1/9/2023</a:t>
            </a:fld>
            <a:endParaRPr lang="en-US">
              <a:solidFill>
                <a:prstClr val="black"/>
              </a:solidFill>
            </a:endParaRPr>
          </a:p>
        </p:txBody>
      </p:sp>
      <p:sp>
        <p:nvSpPr>
          <p:cNvPr id="5" name="Footer Placeholder 4">
            <a:extLst>
              <a:ext uri="{FF2B5EF4-FFF2-40B4-BE49-F238E27FC236}">
                <a16:creationId xmlns:a16="http://schemas.microsoft.com/office/drawing/2014/main" id="{00C30355-1AB7-48F1-8073-554D10CD4E0D}"/>
              </a:ext>
            </a:extLst>
          </p:cNvPr>
          <p:cNvSpPr>
            <a:spLocks noGrp="1"/>
          </p:cNvSpPr>
          <p:nvPr>
            <p:ph type="ftr" sz="quarter" idx="3"/>
          </p:nvPr>
        </p:nvSpPr>
        <p:spPr>
          <a:xfrm>
            <a:off x="3581400" y="635635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2D90E10A-4839-4156-B11C-B15C97F9F7C3}"/>
              </a:ext>
            </a:extLst>
          </p:cNvPr>
          <p:cNvSpPr>
            <a:spLocks noGrp="1"/>
          </p:cNvSpPr>
          <p:nvPr>
            <p:ph type="sldNum" sz="quarter" idx="4"/>
          </p:nvPr>
        </p:nvSpPr>
        <p:spPr>
          <a:xfrm>
            <a:off x="10267950" y="6356350"/>
            <a:ext cx="6000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3D86-4C48-418A-A750-6381C9DCFD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316846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8" y="365129"/>
            <a:ext cx="966354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8" y="1825625"/>
            <a:ext cx="966354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id="{CDA8EA63-0A5E-4DAE-808A-436E883E72EE}"/>
              </a:ext>
            </a:extLst>
          </p:cNvPr>
          <p:cNvSpPr>
            <a:spLocks noGrp="1"/>
          </p:cNvSpPr>
          <p:nvPr>
            <p:ph type="dt" sz="half" idx="2"/>
          </p:nvPr>
        </p:nvSpPr>
        <p:spPr>
          <a:xfrm>
            <a:off x="838209" y="6356362"/>
            <a:ext cx="1733542" cy="365125"/>
          </a:xfrm>
          <a:prstGeom prst="rect">
            <a:avLst/>
          </a:prstGeom>
        </p:spPr>
        <p:txBody>
          <a:bodyPr/>
          <a:lstStyle>
            <a:lvl1pPr>
              <a:defRPr>
                <a:solidFill>
                  <a:schemeClr val="bg1"/>
                </a:solidFill>
              </a:defRPr>
            </a:lvl1pPr>
          </a:lstStyle>
          <a:p>
            <a:fld id="{76CCA56E-40E8-48FC-92C9-3E48D4F3C21F}" type="datetimeFigureOut">
              <a:rPr lang="en-US" smtClean="0">
                <a:solidFill>
                  <a:prstClr val="black"/>
                </a:solidFill>
              </a:rPr>
              <a:pPr/>
              <a:t>1/9/2023</a:t>
            </a:fld>
            <a:endParaRPr lang="en-US" dirty="0">
              <a:solidFill>
                <a:prstClr val="black"/>
              </a:solidFill>
            </a:endParaRPr>
          </a:p>
        </p:txBody>
      </p:sp>
      <p:sp>
        <p:nvSpPr>
          <p:cNvPr id="8" name="Footer Placeholder 5">
            <a:extLst>
              <a:ext uri="{FF2B5EF4-FFF2-40B4-BE49-F238E27FC236}">
                <a16:creationId xmlns:a16="http://schemas.microsoft.com/office/drawing/2014/main" id="{F33033CF-26E3-4A40-A0B2-81CA4E714104}"/>
              </a:ext>
            </a:extLst>
          </p:cNvPr>
          <p:cNvSpPr>
            <a:spLocks noGrp="1"/>
          </p:cNvSpPr>
          <p:nvPr>
            <p:ph type="ftr" sz="quarter" idx="3"/>
          </p:nvPr>
        </p:nvSpPr>
        <p:spPr>
          <a:xfrm>
            <a:off x="3190875" y="6356362"/>
            <a:ext cx="6200775" cy="365125"/>
          </a:xfrm>
          <a:prstGeom prst="rect">
            <a:avLst/>
          </a:prstGeo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148C6948-60E4-41E2-9175-25173DA38366}"/>
              </a:ext>
            </a:extLst>
          </p:cNvPr>
          <p:cNvSpPr>
            <a:spLocks noGrp="1"/>
          </p:cNvSpPr>
          <p:nvPr>
            <p:ph type="sldNum" sz="quarter" idx="4"/>
          </p:nvPr>
        </p:nvSpPr>
        <p:spPr>
          <a:xfrm>
            <a:off x="9475648" y="6356362"/>
            <a:ext cx="1026105" cy="365125"/>
          </a:xfrm>
          <a:prstGeom prst="rect">
            <a:avLst/>
          </a:prstGeom>
        </p:spPr>
        <p:txBody>
          <a:bodyPr/>
          <a:lstStyle>
            <a:lvl1pPr algn="r">
              <a:defRPr/>
            </a:lvl1pPr>
          </a:lstStyle>
          <a:p>
            <a:fld id="{5DA53D86-4C48-418A-A750-6381C9DCFDEF}"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34222" y="5812906"/>
            <a:ext cx="1757778" cy="997980"/>
          </a:xfrm>
          <a:prstGeom prst="rect">
            <a:avLst/>
          </a:prstGeom>
        </p:spPr>
      </p:pic>
    </p:spTree>
    <p:extLst>
      <p:ext uri="{BB962C8B-B14F-4D97-AF65-F5344CB8AC3E}">
        <p14:creationId xmlns:p14="http://schemas.microsoft.com/office/powerpoint/2010/main" val="166259698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8" y="365129"/>
            <a:ext cx="966354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8" y="1825625"/>
            <a:ext cx="966354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CDA8EA63-0A5E-4DAE-808A-436E883E72EE}"/>
              </a:ext>
            </a:extLst>
          </p:cNvPr>
          <p:cNvSpPr>
            <a:spLocks noGrp="1"/>
          </p:cNvSpPr>
          <p:nvPr>
            <p:ph type="dt" sz="half" idx="2"/>
          </p:nvPr>
        </p:nvSpPr>
        <p:spPr>
          <a:xfrm>
            <a:off x="838209" y="6356362"/>
            <a:ext cx="1733542" cy="365125"/>
          </a:xfrm>
          <a:prstGeom prst="rect">
            <a:avLst/>
          </a:prstGeom>
        </p:spPr>
        <p:txBody>
          <a:bodyPr/>
          <a:lstStyle>
            <a:lvl1pPr>
              <a:defRPr>
                <a:solidFill>
                  <a:schemeClr val="bg1"/>
                </a:solidFill>
              </a:defRPr>
            </a:lvl1pPr>
          </a:lstStyle>
          <a:p>
            <a:fld id="{76CCA56E-40E8-48FC-92C9-3E48D4F3C21F}" type="datetimeFigureOut">
              <a:rPr lang="en-US" smtClean="0"/>
              <a:pPr/>
              <a:t>1/9/2023</a:t>
            </a:fld>
            <a:endParaRPr lang="en-US" dirty="0"/>
          </a:p>
        </p:txBody>
      </p:sp>
      <p:sp>
        <p:nvSpPr>
          <p:cNvPr id="8" name="Footer Placeholder 5">
            <a:extLst>
              <a:ext uri="{FF2B5EF4-FFF2-40B4-BE49-F238E27FC236}">
                <a16:creationId xmlns:a16="http://schemas.microsoft.com/office/drawing/2014/main" id="{F33033CF-26E3-4A40-A0B2-81CA4E714104}"/>
              </a:ext>
            </a:extLst>
          </p:cNvPr>
          <p:cNvSpPr>
            <a:spLocks noGrp="1"/>
          </p:cNvSpPr>
          <p:nvPr>
            <p:ph type="ftr" sz="quarter" idx="3"/>
          </p:nvPr>
        </p:nvSpPr>
        <p:spPr>
          <a:xfrm>
            <a:off x="3190875" y="6356362"/>
            <a:ext cx="6200775" cy="365125"/>
          </a:xfrm>
          <a:prstGeom prst="rect">
            <a:avLst/>
          </a:prstGeom>
        </p:spPr>
        <p:txBody>
          <a:bodyPr/>
          <a:lstStyle/>
          <a:p>
            <a:endParaRPr lang="en-US" dirty="0">
              <a:solidFill>
                <a:prstClr val="black"/>
              </a:solidFill>
            </a:endParaRPr>
          </a:p>
        </p:txBody>
      </p:sp>
      <p:sp>
        <p:nvSpPr>
          <p:cNvPr id="9" name="Slide Number Placeholder 6">
            <a:extLst>
              <a:ext uri="{FF2B5EF4-FFF2-40B4-BE49-F238E27FC236}">
                <a16:creationId xmlns:a16="http://schemas.microsoft.com/office/drawing/2014/main" id="{148C6948-60E4-41E2-9175-25173DA38366}"/>
              </a:ext>
            </a:extLst>
          </p:cNvPr>
          <p:cNvSpPr>
            <a:spLocks noGrp="1"/>
          </p:cNvSpPr>
          <p:nvPr>
            <p:ph type="sldNum" sz="quarter" idx="4"/>
          </p:nvPr>
        </p:nvSpPr>
        <p:spPr>
          <a:xfrm>
            <a:off x="9475648" y="6356362"/>
            <a:ext cx="1026105" cy="365125"/>
          </a:xfrm>
          <a:prstGeom prst="rect">
            <a:avLst/>
          </a:prstGeom>
        </p:spPr>
        <p:txBody>
          <a:bodyPr/>
          <a:lstStyle>
            <a:lvl1pPr algn="r">
              <a:defRPr/>
            </a:lvl1pPr>
          </a:lstStyle>
          <a:p>
            <a:fld id="{5DA53D86-4C48-418A-A750-6381C9DCFDEF}"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34222" y="5812906"/>
            <a:ext cx="1757778" cy="997980"/>
          </a:xfrm>
          <a:prstGeom prst="rect">
            <a:avLst/>
          </a:prstGeom>
        </p:spPr>
      </p:pic>
    </p:spTree>
    <p:extLst>
      <p:ext uri="{BB962C8B-B14F-4D97-AF65-F5344CB8AC3E}">
        <p14:creationId xmlns:p14="http://schemas.microsoft.com/office/powerpoint/2010/main" val="119423372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57.xml"/><Relationship Id="rId6" Type="http://schemas.openxmlformats.org/officeDocument/2006/relationships/image" Target="../media/image22.jpeg"/><Relationship Id="rId5" Type="http://schemas.openxmlformats.org/officeDocument/2006/relationships/image" Target="../media/image30.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8.jpeg"/><Relationship Id="rId1" Type="http://schemas.openxmlformats.org/officeDocument/2006/relationships/slideLayout" Target="../slideLayouts/slideLayout57.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30.jpeg"/><Relationship Id="rId1" Type="http://schemas.openxmlformats.org/officeDocument/2006/relationships/slideLayout" Target="../slideLayouts/slideLayout5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9.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5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8578" y="852879"/>
            <a:ext cx="3054640" cy="2137577"/>
          </a:xfrm>
          <a:prstGeom prst="rect">
            <a:avLst/>
          </a:prstGeom>
        </p:spPr>
      </p:pic>
      <p:sp>
        <p:nvSpPr>
          <p:cNvPr id="4" name="Title 1"/>
          <p:cNvSpPr txBox="1">
            <a:spLocks/>
          </p:cNvSpPr>
          <p:nvPr/>
        </p:nvSpPr>
        <p:spPr>
          <a:xfrm>
            <a:off x="1304925" y="3312649"/>
            <a:ext cx="9334500" cy="204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dirty="0">
                <a:latin typeface="Calibri" panose="020F0502020204030204" pitchFamily="34" charset="0"/>
                <a:cs typeface="Calibri" panose="020F0502020204030204" pitchFamily="34" charset="0"/>
              </a:rPr>
            </a:br>
            <a:r>
              <a:rPr lang="ar-JO" sz="3600" b="1" dirty="0">
                <a:solidFill>
                  <a:schemeClr val="accent4">
                    <a:lumMod val="50000"/>
                  </a:schemeClr>
                </a:solidFill>
                <a:latin typeface="Calibri" panose="020F0502020204030204" pitchFamily="34" charset="0"/>
                <a:cs typeface="Calibri" panose="020F0502020204030204" pitchFamily="34" charset="0"/>
              </a:rPr>
              <a:t>جائرة الملك عبد الله الثاني لتميز الأداء الحكومي والشفافية</a:t>
            </a:r>
            <a:br>
              <a:rPr lang="ar-JO" sz="4000" b="1" dirty="0">
                <a:solidFill>
                  <a:schemeClr val="accent4">
                    <a:lumMod val="50000"/>
                  </a:schemeClr>
                </a:solidFill>
                <a:latin typeface="Calibri" panose="020F0502020204030204" pitchFamily="34" charset="0"/>
                <a:cs typeface="Calibri" panose="020F0502020204030204" pitchFamily="34" charset="0"/>
              </a:rPr>
            </a:br>
            <a:r>
              <a:rPr lang="ar-JO" sz="4000" b="1" dirty="0">
                <a:solidFill>
                  <a:schemeClr val="accent4">
                    <a:lumMod val="50000"/>
                  </a:schemeClr>
                </a:solidFill>
                <a:latin typeface="Calibri" panose="020F0502020204030204" pitchFamily="34" charset="0"/>
                <a:cs typeface="Calibri" panose="020F0502020204030204" pitchFamily="34" charset="0"/>
              </a:rPr>
              <a:t>نموذج التميز الأردني الجديد</a:t>
            </a:r>
            <a:endParaRPr lang="en-US" sz="4000" b="1" dirty="0">
              <a:solidFill>
                <a:schemeClr val="accent4">
                  <a:lumMod val="50000"/>
                </a:schemeClr>
              </a:solidFill>
              <a:latin typeface="Calibri" panose="020F0502020204030204" pitchFamily="34" charset="0"/>
              <a:cs typeface="Calibri" panose="020F0502020204030204" pitchFamily="34" charset="0"/>
            </a:endParaRPr>
          </a:p>
          <a:p>
            <a:r>
              <a:rPr lang="ar-JO" sz="4000" b="1" dirty="0">
                <a:solidFill>
                  <a:schemeClr val="accent4">
                    <a:lumMod val="50000"/>
                  </a:schemeClr>
                </a:solidFill>
                <a:latin typeface="Calibri" panose="020F0502020204030204" pitchFamily="34" charset="0"/>
                <a:cs typeface="Calibri" panose="020F0502020204030204" pitchFamily="34" charset="0"/>
              </a:rPr>
              <a:t>ورشات التوعية </a:t>
            </a:r>
          </a:p>
          <a:p>
            <a:r>
              <a:rPr lang="ar-JO" sz="4000" b="1" dirty="0">
                <a:solidFill>
                  <a:schemeClr val="accent4">
                    <a:lumMod val="50000"/>
                  </a:schemeClr>
                </a:solidFill>
                <a:latin typeface="Calibri" panose="020F0502020204030204" pitchFamily="34" charset="0"/>
                <a:cs typeface="Calibri" panose="020F0502020204030204" pitchFamily="34" charset="0"/>
              </a:rPr>
              <a:t>2023-2024</a:t>
            </a:r>
            <a:endParaRPr lang="en-US" sz="4000" b="1"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541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77372863"/>
              </p:ext>
            </p:extLst>
          </p:nvPr>
        </p:nvGraphicFramePr>
        <p:xfrm>
          <a:off x="5052357" y="1958777"/>
          <a:ext cx="4305781" cy="458119"/>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4305781">
                  <a:extLst>
                    <a:ext uri="{9D8B030D-6E8A-4147-A177-3AD203B41FA5}">
                      <a16:colId xmlns:a16="http://schemas.microsoft.com/office/drawing/2014/main" val="356247"/>
                    </a:ext>
                  </a:extLst>
                </a:gridCol>
              </a:tblGrid>
              <a:tr h="458119">
                <a:tc>
                  <a:txBody>
                    <a:bodyPr/>
                    <a:lstStyle/>
                    <a:p>
                      <a:pPr marL="0" lvl="0" indent="0" algn="ctr" rtl="1">
                        <a:spcAft>
                          <a:spcPts val="0"/>
                        </a:spcAft>
                        <a:buFont typeface="Wingdings" panose="05000000000000000000" pitchFamily="2" charset="2"/>
                        <a:buNone/>
                      </a:pPr>
                      <a:r>
                        <a:rPr lang="ar-JO" sz="2500" dirty="0">
                          <a:solidFill>
                            <a:schemeClr val="bg1"/>
                          </a:solidFill>
                          <a:effectLst/>
                          <a:uFill>
                            <a:solidFill>
                              <a:srgbClr val="FFC000"/>
                            </a:solidFill>
                          </a:uFill>
                          <a:latin typeface="+mn-lt"/>
                        </a:rPr>
                        <a:t> </a:t>
                      </a:r>
                      <a:r>
                        <a:rPr lang="ar-JO" sz="3000" dirty="0">
                          <a:solidFill>
                            <a:schemeClr val="bg1"/>
                          </a:solidFill>
                          <a:effectLst/>
                          <a:uFill>
                            <a:solidFill>
                              <a:srgbClr val="FFC000"/>
                            </a:solidFill>
                          </a:uFill>
                          <a:latin typeface="+mn-lt"/>
                        </a:rPr>
                        <a:t>1</a:t>
                      </a:r>
                      <a:r>
                        <a:rPr lang="ar-JO" sz="2500" dirty="0">
                          <a:solidFill>
                            <a:schemeClr val="bg1"/>
                          </a:solidFill>
                          <a:effectLst/>
                          <a:uFill>
                            <a:solidFill>
                              <a:srgbClr val="FFC000"/>
                            </a:solidFill>
                          </a:uFill>
                          <a:latin typeface="+mn-lt"/>
                        </a:rPr>
                        <a:t> </a:t>
                      </a:r>
                      <a:r>
                        <a:rPr lang="en-US" sz="2500" dirty="0">
                          <a:solidFill>
                            <a:schemeClr val="bg1"/>
                          </a:solidFill>
                          <a:effectLst/>
                          <a:uFill>
                            <a:solidFill>
                              <a:srgbClr val="FFC000"/>
                            </a:solidFill>
                          </a:uFill>
                          <a:latin typeface="+mn-lt"/>
                        </a:rPr>
                        <a:t>   </a:t>
                      </a:r>
                      <a:r>
                        <a:rPr lang="ar-JO" sz="2500" dirty="0">
                          <a:solidFill>
                            <a:schemeClr val="bg1"/>
                          </a:solidFill>
                          <a:effectLst/>
                          <a:uFill>
                            <a:solidFill>
                              <a:srgbClr val="FFC000"/>
                            </a:solidFill>
                          </a:uFill>
                          <a:latin typeface="+mn-lt"/>
                        </a:rPr>
                        <a:t>التوجهات الوطنية والقطاعية</a:t>
                      </a:r>
                      <a:endParaRPr lang="en-US" sz="2500" dirty="0">
                        <a:solidFill>
                          <a:schemeClr val="bg1"/>
                        </a:solidFill>
                        <a:effectLst/>
                        <a:uFill>
                          <a:solidFill>
                            <a:srgbClr val="FFC000"/>
                          </a:solidFill>
                        </a:uFill>
                        <a:latin typeface="+mn-lt"/>
                        <a:ea typeface="Calibri" panose="020F0502020204030204" pitchFamily="34" charset="0"/>
                        <a:cs typeface="Wingdings" panose="05000000000000000000" pitchFamily="2" charset="2"/>
                      </a:endParaRPr>
                    </a:p>
                  </a:txBody>
                  <a:tcPr marL="68580" marR="68580" marT="0" marB="0">
                    <a:solidFill>
                      <a:srgbClr val="570009"/>
                    </a:solidFill>
                  </a:tcPr>
                </a:tc>
                <a:extLst>
                  <a:ext uri="{0D108BD9-81ED-4DB2-BD59-A6C34878D82A}">
                    <a16:rowId xmlns:a16="http://schemas.microsoft.com/office/drawing/2014/main" val="102467898"/>
                  </a:ext>
                </a:extLst>
              </a:tr>
            </a:tbl>
          </a:graphicData>
        </a:graphic>
      </p:graphicFrame>
      <p:sp>
        <p:nvSpPr>
          <p:cNvPr id="23" name="TextBox 22"/>
          <p:cNvSpPr txBox="1"/>
          <p:nvPr/>
        </p:nvSpPr>
        <p:spPr>
          <a:xfrm>
            <a:off x="7416289" y="1370049"/>
            <a:ext cx="4724182" cy="523527"/>
          </a:xfrm>
          <a:prstGeom prst="rect">
            <a:avLst/>
          </a:prstGeom>
          <a:solidFill>
            <a:srgbClr val="570009"/>
          </a:solidFill>
          <a:effectLst>
            <a:glow rad="228600">
              <a:schemeClr val="accent3">
                <a:satMod val="175000"/>
                <a:alpha val="40000"/>
              </a:schemeClr>
            </a:glow>
            <a:outerShdw blurRad="63500" sx="102000" sy="102000" algn="ctr" rotWithShape="0">
              <a:prstClr val="black">
                <a:alpha val="40000"/>
              </a:prstClr>
            </a:outerShdw>
          </a:effectLst>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prstClr val="white"/>
                </a:solidFill>
                <a:effectLst/>
                <a:uLnTx/>
                <a:uFillTx/>
                <a:latin typeface="Calibri" panose="020F0502020204030204"/>
                <a:ea typeface="+mn-ea"/>
                <a:cs typeface="Traditional Arabic" pitchFamily="18" charset="-78"/>
              </a:rPr>
              <a:t>محور التخطيط</a:t>
            </a:r>
          </a:p>
        </p:txBody>
      </p:sp>
      <p:sp>
        <p:nvSpPr>
          <p:cNvPr id="2" name="AutoShape 2" descr="C:\Users\fares.k\Desktop\pics\Planni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C:\Users\fares.k\Desktop\pics\Planning...webp"/>
          <p:cNvSpPr>
            <a:spLocks noChangeAspect="1" noChangeArrowheads="1"/>
          </p:cNvSpPr>
          <p:nvPr/>
        </p:nvSpPr>
        <p:spPr bwMode="auto">
          <a:xfrm>
            <a:off x="249918" y="878794"/>
            <a:ext cx="2550060" cy="2550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03158585"/>
              </p:ext>
            </p:extLst>
          </p:nvPr>
        </p:nvGraphicFramePr>
        <p:xfrm>
          <a:off x="7474346" y="4536179"/>
          <a:ext cx="3209968" cy="393573"/>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3209968">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b="1" kern="1200" dirty="0">
                          <a:solidFill>
                            <a:schemeClr val="bg1"/>
                          </a:solidFill>
                          <a:effectLst/>
                          <a:uFill>
                            <a:solidFill>
                              <a:srgbClr val="FFC000"/>
                            </a:solidFill>
                          </a:uFill>
                          <a:latin typeface="+mn-lt"/>
                          <a:ea typeface="+mn-ea"/>
                          <a:cs typeface="+mn-cs"/>
                        </a:rPr>
                        <a:t>التوجهات</a:t>
                      </a:r>
                      <a:r>
                        <a:rPr lang="ar-JO" sz="2400" b="1" kern="1200" baseline="0" dirty="0">
                          <a:solidFill>
                            <a:schemeClr val="bg1"/>
                          </a:solidFill>
                          <a:effectLst/>
                          <a:uFill>
                            <a:solidFill>
                              <a:srgbClr val="FFC000"/>
                            </a:solidFill>
                          </a:uFill>
                          <a:latin typeface="+mn-lt"/>
                          <a:ea typeface="+mn-ea"/>
                          <a:cs typeface="+mn-cs"/>
                        </a:rPr>
                        <a:t> الوطنية</a:t>
                      </a:r>
                      <a:endParaRPr lang="en-US" sz="2400" b="1" kern="1200" dirty="0">
                        <a:solidFill>
                          <a:schemeClr val="bg1"/>
                        </a:solidFill>
                        <a:effectLst/>
                        <a:uFill>
                          <a:solidFill>
                            <a:srgbClr val="FFC000"/>
                          </a:solidFill>
                        </a:uFill>
                        <a:latin typeface="+mn-lt"/>
                        <a:ea typeface="+mn-ea"/>
                        <a:cs typeface="+mn-cs"/>
                      </a:endParaRP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86119615"/>
              </p:ext>
            </p:extLst>
          </p:nvPr>
        </p:nvGraphicFramePr>
        <p:xfrm>
          <a:off x="3514878" y="4506079"/>
          <a:ext cx="3191073" cy="393573"/>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3191073">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الدور القطاعي</a:t>
                      </a:r>
                      <a:endParaRPr lang="en-US" sz="2400" b="1" kern="1200" dirty="0">
                        <a:solidFill>
                          <a:schemeClr val="bg1"/>
                        </a:solidFill>
                        <a:effectLst/>
                        <a:uFill>
                          <a:solidFill>
                            <a:srgbClr val="FFC000"/>
                          </a:solidFill>
                        </a:uFill>
                        <a:latin typeface="+mn-lt"/>
                        <a:ea typeface="+mn-ea"/>
                        <a:cs typeface="+mn-cs"/>
                      </a:endParaRP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sp>
        <p:nvSpPr>
          <p:cNvPr id="5" name="Down Arrow 4"/>
          <p:cNvSpPr/>
          <p:nvPr/>
        </p:nvSpPr>
        <p:spPr>
          <a:xfrm>
            <a:off x="9079330" y="4023718"/>
            <a:ext cx="189776" cy="417160"/>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8" name="Rectangle 17"/>
          <p:cNvSpPr/>
          <p:nvPr/>
        </p:nvSpPr>
        <p:spPr>
          <a:xfrm>
            <a:off x="8030806" y="5828556"/>
            <a:ext cx="2220480"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التوجهات الوطنية</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Down Arrow 19"/>
          <p:cNvSpPr/>
          <p:nvPr/>
        </p:nvSpPr>
        <p:spPr>
          <a:xfrm>
            <a:off x="4991774" y="4049930"/>
            <a:ext cx="190982" cy="390948"/>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1" name="Rectangle 20"/>
          <p:cNvSpPr/>
          <p:nvPr/>
        </p:nvSpPr>
        <p:spPr>
          <a:xfrm>
            <a:off x="4085936" y="5323426"/>
            <a:ext cx="2048959"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الدور القطاعي</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4164484" y="5861822"/>
            <a:ext cx="1970411"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الدور القطاعي</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p:cNvSpPr/>
          <p:nvPr/>
        </p:nvSpPr>
        <p:spPr>
          <a:xfrm>
            <a:off x="7907375" y="5313450"/>
            <a:ext cx="2343911"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التوجهات الوطنية</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3060863" y="2658070"/>
            <a:ext cx="8224453" cy="1281116"/>
          </a:xfrm>
          <a:prstGeom prst="rect">
            <a:avLst/>
          </a:prstGeom>
          <a:blipFill>
            <a:blip r:embed="rId3"/>
            <a:stretch>
              <a:fillRect/>
            </a:stretch>
          </a:blipFill>
          <a:effectLst>
            <a:outerShdw blurRad="63500" sx="102000" sy="102000" algn="ctr" rotWithShape="0">
              <a:srgbClr val="570009">
                <a:alpha val="40000"/>
              </a:srgbClr>
            </a:outerShdw>
          </a:effectLst>
        </p:spPr>
        <p:txBody>
          <a:bodyPr wrap="square" lIns="91440" rIns="91440" rtlCol="0" anchor="ctr">
            <a:noAutofit/>
          </a:bodyPr>
          <a:lstStyle/>
          <a:p>
            <a:pPr lvl="0" algn="ctr" rtl="1">
              <a:defRPr/>
            </a:pPr>
            <a:r>
              <a:rPr lang="ar-JO" altLang="en-US" b="1" dirty="0">
                <a:solidFill>
                  <a:srgbClr val="323232"/>
                </a:solidFill>
                <a:latin typeface="Calibri Light" panose="020F0302020204030204"/>
                <a:cs typeface="Traditional Arabic" pitchFamily="18" charset="-78"/>
              </a:rPr>
              <a:t>مدى قيام الجهة بتحقيق دورها في تطوير وتنفيذ التوجهات الوطنية من خلال المساهمة في التخطيط على المستوى الوطني والقطاعي وموائمته على المستوى المؤسسي ومدى متابعة الجهة لأدائها وتقييم نتائج المؤشرات الوطنية والقطاعية (التنافسية) ذات العلاقة من أجل تحسينها</a:t>
            </a:r>
          </a:p>
        </p:txBody>
      </p:sp>
      <p:sp>
        <p:nvSpPr>
          <p:cNvPr id="16" name="Title 1"/>
          <p:cNvSpPr>
            <a:spLocks noGrp="1"/>
          </p:cNvSpPr>
          <p:nvPr>
            <p:ph type="title"/>
          </p:nvPr>
        </p:nvSpPr>
        <p:spPr>
          <a:xfrm>
            <a:off x="786063" y="20514"/>
            <a:ext cx="10018295" cy="1305678"/>
          </a:xfrm>
        </p:spPr>
        <p:txBody>
          <a:bodyPr>
            <a:normAutofit/>
          </a:bodyPr>
          <a:lstStyle/>
          <a:p>
            <a:pPr algn="ctr" rtl="1"/>
            <a:r>
              <a:rPr lang="ar-JO" sz="4000" b="1" dirty="0">
                <a:solidFill>
                  <a:schemeClr val="accent4">
                    <a:lumMod val="50000"/>
                  </a:schemeClr>
                </a:solidFill>
                <a:latin typeface="Calibri" panose="020F0502020204030204"/>
                <a:ea typeface="+mn-ea"/>
                <a:cs typeface="+mn-cs"/>
              </a:rPr>
              <a:t>معايير التميز</a:t>
            </a:r>
            <a:endParaRPr lang="en-US" sz="4000" b="1" dirty="0">
              <a:solidFill>
                <a:schemeClr val="accent4">
                  <a:lumMod val="50000"/>
                </a:schemeClr>
              </a:solidFill>
              <a:latin typeface="Calibri" panose="020F0502020204030204"/>
              <a:ea typeface="+mn-ea"/>
              <a:cs typeface="+mn-cs"/>
            </a:endParaRPr>
          </a:p>
        </p:txBody>
      </p:sp>
      <p:pic>
        <p:nvPicPr>
          <p:cNvPr id="4" name="Picture 3"/>
          <p:cNvPicPr>
            <a:picLocks noChangeAspect="1"/>
          </p:cNvPicPr>
          <p:nvPr/>
        </p:nvPicPr>
        <p:blipFill>
          <a:blip r:embed="rId4"/>
          <a:stretch>
            <a:fillRect/>
          </a:stretch>
        </p:blipFill>
        <p:spPr>
          <a:xfrm>
            <a:off x="249918" y="745081"/>
            <a:ext cx="2038138" cy="1912989"/>
          </a:xfrm>
          <a:prstGeom prst="rect">
            <a:avLst/>
          </a:prstGeom>
        </p:spPr>
      </p:pic>
    </p:spTree>
    <p:extLst>
      <p:ext uri="{BB962C8B-B14F-4D97-AF65-F5344CB8AC3E}">
        <p14:creationId xmlns:p14="http://schemas.microsoft.com/office/powerpoint/2010/main" val="3377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style.rotation</p:attrName>
                                        </p:attrNameLst>
                                      </p:cBhvr>
                                      <p:tavLst>
                                        <p:tav tm="0">
                                          <p:val>
                                            <p:fltVal val="90"/>
                                          </p:val>
                                        </p:tav>
                                        <p:tav tm="100000">
                                          <p:val>
                                            <p:fltVal val="0"/>
                                          </p:val>
                                        </p:tav>
                                      </p:tavLst>
                                    </p:anim>
                                    <p:animEffect transition="in" filter="fade">
                                      <p:cBhvr>
                                        <p:cTn id="50" dur="1000"/>
                                        <p:tgtEl>
                                          <p:spTgt spid="20"/>
                                        </p:tgtEl>
                                      </p:cBhvr>
                                    </p:animEffect>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0" grpId="0" animBg="1"/>
      <p:bldP spid="21" grpId="0"/>
      <p:bldP spid="25"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03598485"/>
              </p:ext>
            </p:extLst>
          </p:nvPr>
        </p:nvGraphicFramePr>
        <p:xfrm>
          <a:off x="4963294" y="1929771"/>
          <a:ext cx="4305781" cy="458119"/>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4305781">
                  <a:extLst>
                    <a:ext uri="{9D8B030D-6E8A-4147-A177-3AD203B41FA5}">
                      <a16:colId xmlns:a16="http://schemas.microsoft.com/office/drawing/2014/main" val="356247"/>
                    </a:ext>
                  </a:extLst>
                </a:gridCol>
              </a:tblGrid>
              <a:tr h="458119">
                <a:tc>
                  <a:txBody>
                    <a:bodyPr/>
                    <a:lstStyle/>
                    <a:p>
                      <a:pPr marL="0" lvl="0" indent="0" algn="ctr" rtl="1">
                        <a:spcAft>
                          <a:spcPts val="0"/>
                        </a:spcAft>
                        <a:buFont typeface="Wingdings" panose="05000000000000000000" pitchFamily="2" charset="2"/>
                        <a:buNone/>
                      </a:pPr>
                      <a:r>
                        <a:rPr lang="ar-JO" sz="2500" dirty="0">
                          <a:solidFill>
                            <a:schemeClr val="bg1"/>
                          </a:solidFill>
                          <a:effectLst/>
                          <a:uFill>
                            <a:solidFill>
                              <a:srgbClr val="FFC000"/>
                            </a:solidFill>
                          </a:uFill>
                          <a:latin typeface="+mn-lt"/>
                        </a:rPr>
                        <a:t> </a:t>
                      </a:r>
                      <a:r>
                        <a:rPr lang="ar-JO" sz="3000" dirty="0">
                          <a:solidFill>
                            <a:schemeClr val="bg1"/>
                          </a:solidFill>
                          <a:effectLst/>
                          <a:uFill>
                            <a:solidFill>
                              <a:srgbClr val="FFC000"/>
                            </a:solidFill>
                          </a:uFill>
                          <a:latin typeface="+mn-lt"/>
                        </a:rPr>
                        <a:t>2</a:t>
                      </a:r>
                      <a:r>
                        <a:rPr lang="en-US" sz="2500" dirty="0">
                          <a:solidFill>
                            <a:schemeClr val="bg1"/>
                          </a:solidFill>
                          <a:effectLst/>
                          <a:uFill>
                            <a:solidFill>
                              <a:srgbClr val="FFC000"/>
                            </a:solidFill>
                          </a:uFill>
                          <a:latin typeface="+mn-lt"/>
                        </a:rPr>
                        <a:t>    </a:t>
                      </a:r>
                      <a:r>
                        <a:rPr lang="ar-JO" sz="2500" dirty="0">
                          <a:solidFill>
                            <a:schemeClr val="bg1"/>
                          </a:solidFill>
                          <a:effectLst/>
                          <a:uFill>
                            <a:solidFill>
                              <a:srgbClr val="FFC000"/>
                            </a:solidFill>
                          </a:uFill>
                          <a:latin typeface="+mn-lt"/>
                        </a:rPr>
                        <a:t> الدور القيادي</a:t>
                      </a:r>
                      <a:endParaRPr lang="en-US" sz="2500" dirty="0">
                        <a:solidFill>
                          <a:schemeClr val="bg1"/>
                        </a:solidFill>
                        <a:effectLst/>
                        <a:uFill>
                          <a:solidFill>
                            <a:srgbClr val="FFC000"/>
                          </a:solidFill>
                        </a:uFill>
                        <a:latin typeface="+mn-lt"/>
                        <a:ea typeface="Calibri" panose="020F0502020204030204" pitchFamily="34" charset="0"/>
                        <a:cs typeface="Wingdings" panose="05000000000000000000" pitchFamily="2" charset="2"/>
                      </a:endParaRPr>
                    </a:p>
                  </a:txBody>
                  <a:tcPr marL="68580" marR="68580" marT="0" marB="0">
                    <a:solidFill>
                      <a:srgbClr val="570009"/>
                    </a:solidFill>
                  </a:tcPr>
                </a:tc>
                <a:extLst>
                  <a:ext uri="{0D108BD9-81ED-4DB2-BD59-A6C34878D82A}">
                    <a16:rowId xmlns:a16="http://schemas.microsoft.com/office/drawing/2014/main" val="102467898"/>
                  </a:ext>
                </a:extLst>
              </a:tr>
            </a:tbl>
          </a:graphicData>
        </a:graphic>
      </p:graphicFrame>
      <p:sp>
        <p:nvSpPr>
          <p:cNvPr id="23" name="TextBox 22"/>
          <p:cNvSpPr txBox="1"/>
          <p:nvPr/>
        </p:nvSpPr>
        <p:spPr>
          <a:xfrm>
            <a:off x="7426009" y="1341951"/>
            <a:ext cx="4724182" cy="523527"/>
          </a:xfrm>
          <a:prstGeom prst="rect">
            <a:avLst/>
          </a:prstGeom>
          <a:solidFill>
            <a:srgbClr val="570009"/>
          </a:solidFill>
          <a:effectLst>
            <a:glow rad="228600">
              <a:schemeClr val="accent3">
                <a:satMod val="175000"/>
                <a:alpha val="40000"/>
              </a:schemeClr>
            </a:glow>
            <a:outerShdw blurRad="63500" sx="102000" sy="102000" algn="ctr" rotWithShape="0">
              <a:prstClr val="black">
                <a:alpha val="40000"/>
              </a:prstClr>
            </a:outerShdw>
          </a:effectLst>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prstClr val="white"/>
                </a:solidFill>
                <a:effectLst/>
                <a:uLnTx/>
                <a:uFillTx/>
                <a:latin typeface="Calibri" panose="020F0502020204030204"/>
                <a:ea typeface="+mn-ea"/>
                <a:cs typeface="Traditional Arabic" pitchFamily="18" charset="-78"/>
              </a:rPr>
              <a:t>محور التخطيط</a:t>
            </a:r>
          </a:p>
        </p:txBody>
      </p:sp>
      <p:sp>
        <p:nvSpPr>
          <p:cNvPr id="2" name="AutoShape 2" descr="C:\Users\fares.k\Desktop\pics\Planni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C:\Users\fares.k\Desktop\pics\Planning...webp"/>
          <p:cNvSpPr>
            <a:spLocks noChangeAspect="1" noChangeArrowheads="1"/>
          </p:cNvSpPr>
          <p:nvPr/>
        </p:nvSpPr>
        <p:spPr bwMode="auto">
          <a:xfrm>
            <a:off x="307975" y="7937"/>
            <a:ext cx="2550060" cy="2550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289598051"/>
              </p:ext>
            </p:extLst>
          </p:nvPr>
        </p:nvGraphicFramePr>
        <p:xfrm>
          <a:off x="8848350" y="4498208"/>
          <a:ext cx="2505778"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505778">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b="1" kern="1200" dirty="0">
                          <a:solidFill>
                            <a:schemeClr val="bg1"/>
                          </a:solidFill>
                          <a:effectLst/>
                          <a:uFill>
                            <a:solidFill>
                              <a:srgbClr val="FFC000"/>
                            </a:solidFill>
                          </a:uFill>
                          <a:latin typeface="+mn-lt"/>
                          <a:ea typeface="+mn-ea"/>
                          <a:cs typeface="+mn-cs"/>
                        </a:rPr>
                        <a:t>الثقافة المؤسسية</a:t>
                      </a: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16119003"/>
              </p:ext>
            </p:extLst>
          </p:nvPr>
        </p:nvGraphicFramePr>
        <p:xfrm>
          <a:off x="5695764" y="4498208"/>
          <a:ext cx="2866312"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866312">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الإتصال وإشراك المعنيين</a:t>
                      </a: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sp>
        <p:nvSpPr>
          <p:cNvPr id="5" name="Down Arrow 4"/>
          <p:cNvSpPr/>
          <p:nvPr/>
        </p:nvSpPr>
        <p:spPr>
          <a:xfrm>
            <a:off x="9693212" y="4036193"/>
            <a:ext cx="189776" cy="417160"/>
          </a:xfrm>
          <a:prstGeom prst="downArrow">
            <a:avLst/>
          </a:prstGeom>
          <a:solidFill>
            <a:srgbClr val="57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8" name="Rectangle 17"/>
          <p:cNvSpPr/>
          <p:nvPr/>
        </p:nvSpPr>
        <p:spPr>
          <a:xfrm>
            <a:off x="8971781" y="5816794"/>
            <a:ext cx="2220480"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الثقافة المؤسسية</a:t>
            </a:r>
          </a:p>
        </p:txBody>
      </p:sp>
      <p:sp>
        <p:nvSpPr>
          <p:cNvPr id="20" name="Down Arrow 19"/>
          <p:cNvSpPr/>
          <p:nvPr/>
        </p:nvSpPr>
        <p:spPr>
          <a:xfrm>
            <a:off x="4207354" y="4049299"/>
            <a:ext cx="190982" cy="390948"/>
          </a:xfrm>
          <a:prstGeom prst="downArrow">
            <a:avLst/>
          </a:prstGeom>
          <a:solidFill>
            <a:srgbClr val="57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1" name="Rectangle 20"/>
          <p:cNvSpPr/>
          <p:nvPr/>
        </p:nvSpPr>
        <p:spPr>
          <a:xfrm>
            <a:off x="5695764" y="5281536"/>
            <a:ext cx="2840842"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الإتصال وإشراك المعنيين</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5799781" y="5816794"/>
            <a:ext cx="2762295"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الإتصال وإشراك المعنيين</a:t>
            </a:r>
          </a:p>
        </p:txBody>
      </p:sp>
      <p:sp>
        <p:nvSpPr>
          <p:cNvPr id="27" name="Rectangle 26"/>
          <p:cNvSpPr/>
          <p:nvPr/>
        </p:nvSpPr>
        <p:spPr>
          <a:xfrm>
            <a:off x="8933308" y="5271417"/>
            <a:ext cx="2258953"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الثقافة المؤسسية</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2910816" y="2679841"/>
            <a:ext cx="7935086" cy="1281116"/>
          </a:xfrm>
          <a:prstGeom prst="rect">
            <a:avLst/>
          </a:prstGeom>
          <a:blipFill>
            <a:blip r:embed="rId3"/>
            <a:stretch>
              <a:fillRect/>
            </a:stretch>
          </a:blipFill>
          <a:effectLst>
            <a:outerShdw blurRad="63500" sx="102000" sy="102000" algn="ctr" rotWithShape="0">
              <a:srgbClr val="570009">
                <a:alpha val="40000"/>
              </a:srgbClr>
            </a:outerShdw>
          </a:effectLst>
        </p:spPr>
        <p:txBody>
          <a:bodyPr wrap="square" lIns="91440" rIns="91440" rtlCol="0" anchor="ctr">
            <a:noAutofit/>
          </a:bodyPr>
          <a:lstStyle/>
          <a:p>
            <a:pPr lvl="0" algn="ctr" rtl="1">
              <a:defRPr/>
            </a:pPr>
            <a:r>
              <a:rPr lang="ar-JO" altLang="en-US" b="1" dirty="0">
                <a:solidFill>
                  <a:srgbClr val="323232"/>
                </a:solidFill>
                <a:latin typeface="Calibri Light" panose="020F0302020204030204"/>
                <a:cs typeface="Traditional Arabic" pitchFamily="18" charset="-78"/>
              </a:rPr>
              <a:t>مدى قيام فريق القيادة بمهامه القيادية بتحقيق أهداف المؤسسة من خلال التعرف على التوجهات الوطنية والقطاعية من جهة وموائمتها على المستوى المؤسسي. كما يركز على مدى بنائهم ثقافة مؤسسية للتميز وإعتماد وتطبيق نظام الحوكمة والتركيز على الاتصال بالمعنيين وإشراكهم وإدارة الأداء المؤسسي</a:t>
            </a:r>
          </a:p>
        </p:txBody>
      </p:sp>
      <p:graphicFrame>
        <p:nvGraphicFramePr>
          <p:cNvPr id="17" name="Table 16"/>
          <p:cNvGraphicFramePr>
            <a:graphicFrameLocks noGrp="1"/>
          </p:cNvGraphicFramePr>
          <p:nvPr>
            <p:extLst>
              <p:ext uri="{D42A27DB-BD31-4B8C-83A1-F6EECF244321}">
                <p14:modId xmlns:p14="http://schemas.microsoft.com/office/powerpoint/2010/main" val="1332901889"/>
              </p:ext>
            </p:extLst>
          </p:nvPr>
        </p:nvGraphicFramePr>
        <p:xfrm>
          <a:off x="2964796" y="4516859"/>
          <a:ext cx="2450009"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450009">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b="1" kern="1200" dirty="0">
                          <a:solidFill>
                            <a:schemeClr val="bg1"/>
                          </a:solidFill>
                          <a:effectLst/>
                          <a:uFill>
                            <a:solidFill>
                              <a:srgbClr val="FFC000"/>
                            </a:solidFill>
                          </a:uFill>
                          <a:latin typeface="+mn-lt"/>
                          <a:ea typeface="+mn-ea"/>
                          <a:cs typeface="+mn-cs"/>
                        </a:rPr>
                        <a:t>الحوكمة وإدارة الأداء</a:t>
                      </a: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sp>
        <p:nvSpPr>
          <p:cNvPr id="19" name="Down Arrow 18"/>
          <p:cNvSpPr/>
          <p:nvPr/>
        </p:nvSpPr>
        <p:spPr>
          <a:xfrm>
            <a:off x="7033429" y="4037168"/>
            <a:ext cx="190982" cy="390948"/>
          </a:xfrm>
          <a:prstGeom prst="downArrow">
            <a:avLst/>
          </a:prstGeom>
          <a:solidFill>
            <a:srgbClr val="57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2" name="Rectangle 21"/>
          <p:cNvSpPr/>
          <p:nvPr/>
        </p:nvSpPr>
        <p:spPr>
          <a:xfrm>
            <a:off x="3013870" y="5315034"/>
            <a:ext cx="2577950"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الحوكمة وإدارة الأداء</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p:cNvSpPr/>
          <p:nvPr/>
        </p:nvSpPr>
        <p:spPr>
          <a:xfrm>
            <a:off x="3053144" y="5794289"/>
            <a:ext cx="2499402"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الحوكمة وإدارة الأداء</a:t>
            </a:r>
          </a:p>
        </p:txBody>
      </p:sp>
      <p:sp>
        <p:nvSpPr>
          <p:cNvPr id="24" name="Title 1"/>
          <p:cNvSpPr>
            <a:spLocks noGrp="1"/>
          </p:cNvSpPr>
          <p:nvPr>
            <p:ph type="title"/>
          </p:nvPr>
        </p:nvSpPr>
        <p:spPr>
          <a:xfrm>
            <a:off x="543398" y="20086"/>
            <a:ext cx="10018295" cy="1305678"/>
          </a:xfrm>
        </p:spPr>
        <p:txBody>
          <a:bodyPr>
            <a:normAutofit/>
          </a:bodyPr>
          <a:lstStyle/>
          <a:p>
            <a:pPr algn="ctr" rtl="1"/>
            <a:r>
              <a:rPr lang="ar-JO" sz="4000" b="1" dirty="0">
                <a:solidFill>
                  <a:schemeClr val="accent4">
                    <a:lumMod val="50000"/>
                  </a:schemeClr>
                </a:solidFill>
                <a:latin typeface="Calibri" panose="020F0502020204030204"/>
                <a:ea typeface="+mn-ea"/>
                <a:cs typeface="+mn-cs"/>
              </a:rPr>
              <a:t>معايير التميز</a:t>
            </a:r>
            <a:endParaRPr lang="en-US" sz="4000" b="1" dirty="0">
              <a:solidFill>
                <a:schemeClr val="accent4">
                  <a:lumMod val="50000"/>
                </a:schemeClr>
              </a:solidFill>
              <a:latin typeface="Calibri" panose="020F0502020204030204"/>
              <a:ea typeface="+mn-ea"/>
              <a:cs typeface="+mn-cs"/>
            </a:endParaRPr>
          </a:p>
        </p:txBody>
      </p:sp>
      <p:pic>
        <p:nvPicPr>
          <p:cNvPr id="29" name="Picture 28"/>
          <p:cNvPicPr>
            <a:picLocks noChangeAspect="1"/>
          </p:cNvPicPr>
          <p:nvPr/>
        </p:nvPicPr>
        <p:blipFill>
          <a:blip r:embed="rId4"/>
          <a:stretch>
            <a:fillRect/>
          </a:stretch>
        </p:blipFill>
        <p:spPr>
          <a:xfrm>
            <a:off x="249918" y="745081"/>
            <a:ext cx="2038138" cy="1912989"/>
          </a:xfrm>
          <a:prstGeom prst="rect">
            <a:avLst/>
          </a:prstGeom>
        </p:spPr>
      </p:pic>
    </p:spTree>
    <p:extLst>
      <p:ext uri="{BB962C8B-B14F-4D97-AF65-F5344CB8AC3E}">
        <p14:creationId xmlns:p14="http://schemas.microsoft.com/office/powerpoint/2010/main" val="357003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1000" fill="hold"/>
                                        <p:tgtEl>
                                          <p:spTgt spid="26"/>
                                        </p:tgtEl>
                                        <p:attrNameLst>
                                          <p:attrName>ppt_w</p:attrName>
                                        </p:attrNameLst>
                                      </p:cBhvr>
                                      <p:tavLst>
                                        <p:tav tm="0">
                                          <p:val>
                                            <p:fltVal val="0"/>
                                          </p:val>
                                        </p:tav>
                                        <p:tav tm="100000">
                                          <p:val>
                                            <p:strVal val="#ppt_w"/>
                                          </p:val>
                                        </p:tav>
                                      </p:tavLst>
                                    </p:anim>
                                    <p:anim calcmode="lin" valueType="num">
                                      <p:cBhvr>
                                        <p:cTn id="92" dur="1000" fill="hold"/>
                                        <p:tgtEl>
                                          <p:spTgt spid="26"/>
                                        </p:tgtEl>
                                        <p:attrNameLst>
                                          <p:attrName>ppt_h</p:attrName>
                                        </p:attrNameLst>
                                      </p:cBhvr>
                                      <p:tavLst>
                                        <p:tav tm="0">
                                          <p:val>
                                            <p:fltVal val="0"/>
                                          </p:val>
                                        </p:tav>
                                        <p:tav tm="100000">
                                          <p:val>
                                            <p:strVal val="#ppt_h"/>
                                          </p:val>
                                        </p:tav>
                                      </p:tavLst>
                                    </p:anim>
                                    <p:anim calcmode="lin" valueType="num">
                                      <p:cBhvr>
                                        <p:cTn id="93" dur="1000" fill="hold"/>
                                        <p:tgtEl>
                                          <p:spTgt spid="26"/>
                                        </p:tgtEl>
                                        <p:attrNameLst>
                                          <p:attrName>style.rotation</p:attrName>
                                        </p:attrNameLst>
                                      </p:cBhvr>
                                      <p:tavLst>
                                        <p:tav tm="0">
                                          <p:val>
                                            <p:fltVal val="90"/>
                                          </p:val>
                                        </p:tav>
                                        <p:tav tm="100000">
                                          <p:val>
                                            <p:fltVal val="0"/>
                                          </p:val>
                                        </p:tav>
                                      </p:tavLst>
                                    </p:anim>
                                    <p:animEffect transition="in" filter="fade">
                                      <p:cBhvr>
                                        <p:cTn id="9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0" grpId="0" animBg="1"/>
      <p:bldP spid="21" grpId="0"/>
      <p:bldP spid="25" grpId="0"/>
      <p:bldP spid="27" grpId="0"/>
      <p:bldP spid="28" grpId="0" animBg="1"/>
      <p:bldP spid="19" grpId="0" animBg="1"/>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467818" y="1281693"/>
            <a:ext cx="4724182" cy="523527"/>
          </a:xfrm>
          <a:prstGeom prst="rect">
            <a:avLst/>
          </a:prstGeom>
          <a:solidFill>
            <a:srgbClr val="570009"/>
          </a:solidFill>
          <a:effectLst>
            <a:glow rad="228600">
              <a:schemeClr val="accent3">
                <a:satMod val="175000"/>
                <a:alpha val="40000"/>
              </a:schemeClr>
            </a:glow>
            <a:outerShdw blurRad="63500" sx="102000" sy="102000" algn="ctr" rotWithShape="0">
              <a:prstClr val="black">
                <a:alpha val="40000"/>
              </a:prstClr>
            </a:outerShdw>
          </a:effectLst>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prstClr val="white"/>
                </a:solidFill>
                <a:effectLst/>
                <a:uLnTx/>
                <a:uFillTx/>
                <a:latin typeface="Calibri" panose="020F0502020204030204"/>
                <a:ea typeface="+mn-ea"/>
                <a:cs typeface="Traditional Arabic" pitchFamily="18" charset="-78"/>
              </a:rPr>
              <a:t>محور التخطيط</a:t>
            </a:r>
          </a:p>
        </p:txBody>
      </p:sp>
      <p:sp>
        <p:nvSpPr>
          <p:cNvPr id="2" name="AutoShape 2" descr="C:\Users\fares.k\Desktop\pics\Planni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C:\Users\fares.k\Desktop\pics\Planning...webp"/>
          <p:cNvSpPr>
            <a:spLocks noChangeAspect="1" noChangeArrowheads="1"/>
          </p:cNvSpPr>
          <p:nvPr/>
        </p:nvSpPr>
        <p:spPr bwMode="auto">
          <a:xfrm>
            <a:off x="278946" y="486908"/>
            <a:ext cx="2550060" cy="2550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190104009"/>
              </p:ext>
            </p:extLst>
          </p:nvPr>
        </p:nvGraphicFramePr>
        <p:xfrm>
          <a:off x="8522781" y="4647860"/>
          <a:ext cx="3360516" cy="352743"/>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3360516">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200" b="1" kern="1200" dirty="0">
                          <a:solidFill>
                            <a:schemeClr val="bg1"/>
                          </a:solidFill>
                          <a:effectLst/>
                          <a:uFill>
                            <a:solidFill>
                              <a:srgbClr val="FFC000"/>
                            </a:solidFill>
                          </a:uFill>
                          <a:latin typeface="+mn-lt"/>
                          <a:ea typeface="+mn-ea"/>
                          <a:cs typeface="+mn-cs"/>
                        </a:rPr>
                        <a:t>الاستراتيجية واستشراف المستقبل</a:t>
                      </a: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77204761"/>
              </p:ext>
            </p:extLst>
          </p:nvPr>
        </p:nvGraphicFramePr>
        <p:xfrm>
          <a:off x="6415317" y="4609718"/>
          <a:ext cx="1813611"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1813611">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الخطط التشغيلية</a:t>
                      </a: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sp>
        <p:nvSpPr>
          <p:cNvPr id="5" name="Down Arrow 4"/>
          <p:cNvSpPr/>
          <p:nvPr/>
        </p:nvSpPr>
        <p:spPr>
          <a:xfrm>
            <a:off x="10013263" y="4172240"/>
            <a:ext cx="189776" cy="417160"/>
          </a:xfrm>
          <a:prstGeom prst="downArrow">
            <a:avLst/>
          </a:prstGeom>
          <a:solidFill>
            <a:srgbClr val="57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8" name="Rectangle 17"/>
          <p:cNvSpPr/>
          <p:nvPr/>
        </p:nvSpPr>
        <p:spPr>
          <a:xfrm>
            <a:off x="8523082" y="5692530"/>
            <a:ext cx="3360215"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الاستراتيجية واستشراف المسقبل</a:t>
            </a:r>
          </a:p>
        </p:txBody>
      </p:sp>
      <p:sp>
        <p:nvSpPr>
          <p:cNvPr id="20" name="Down Arrow 19"/>
          <p:cNvSpPr/>
          <p:nvPr/>
        </p:nvSpPr>
        <p:spPr>
          <a:xfrm>
            <a:off x="4562765" y="4138379"/>
            <a:ext cx="190982" cy="390948"/>
          </a:xfrm>
          <a:prstGeom prst="downArrow">
            <a:avLst/>
          </a:prstGeom>
          <a:solidFill>
            <a:srgbClr val="57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1" name="Rectangle 20"/>
          <p:cNvSpPr/>
          <p:nvPr/>
        </p:nvSpPr>
        <p:spPr>
          <a:xfrm>
            <a:off x="6207029" y="5187660"/>
            <a:ext cx="2182009"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الخطط</a:t>
            </a:r>
            <a:r>
              <a:rPr kumimoji="0" lang="ar-JO" sz="18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التشغيلية</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6270393" y="5700311"/>
            <a:ext cx="2103461"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الخطط التشغيلية</a:t>
            </a:r>
          </a:p>
        </p:txBody>
      </p:sp>
      <p:sp>
        <p:nvSpPr>
          <p:cNvPr id="27" name="Rectangle 26"/>
          <p:cNvSpPr/>
          <p:nvPr/>
        </p:nvSpPr>
        <p:spPr>
          <a:xfrm>
            <a:off x="8460564" y="5224419"/>
            <a:ext cx="3422733"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الاستراتيجية واستشراف المسقبل</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3787106" y="2807874"/>
            <a:ext cx="7935086" cy="1281116"/>
          </a:xfrm>
          <a:prstGeom prst="rect">
            <a:avLst/>
          </a:prstGeom>
          <a:blipFill>
            <a:blip r:embed="rId3"/>
            <a:stretch>
              <a:fillRect/>
            </a:stretch>
          </a:blipFill>
          <a:effectLst>
            <a:outerShdw blurRad="63500" sx="102000" sy="102000" algn="ctr" rotWithShape="0">
              <a:srgbClr val="570009">
                <a:alpha val="40000"/>
              </a:srgbClr>
            </a:outerShdw>
          </a:effectLst>
        </p:spPr>
        <p:txBody>
          <a:bodyPr wrap="square" lIns="91440" rIns="91440" rtlCol="0" anchor="ctr">
            <a:noAutofit/>
          </a:bodyPr>
          <a:lstStyle/>
          <a:p>
            <a:pPr lvl="0" algn="ctr" rtl="1">
              <a:defRPr/>
            </a:pPr>
            <a:r>
              <a:rPr lang="ar-JO" altLang="en-US" b="1" dirty="0">
                <a:solidFill>
                  <a:srgbClr val="323232"/>
                </a:solidFill>
                <a:latin typeface="Calibri Light" panose="020F0302020204030204"/>
                <a:cs typeface="Traditional Arabic" pitchFamily="18" charset="-78"/>
              </a:rPr>
              <a:t>إعداد خطة استراتيجية مؤسسية بما يشمل تحديد الأهداف والبرامج والمشاريع والمؤشرات الاستراتيجية على مستوى الجهة وبما يضمن تحقيق مصالح المعنيين وما يرتبط بها من سياسات وخطط وعمليات لتحقيقها</a:t>
            </a:r>
            <a:endParaRPr kumimoji="0" lang="ar-JO" altLang="en-US" sz="1800" b="1" i="0" u="none" strike="noStrike" kern="1200" cap="none" spc="0" normalizeH="0" baseline="0" noProof="0" dirty="0">
              <a:ln>
                <a:noFill/>
              </a:ln>
              <a:solidFill>
                <a:srgbClr val="323232"/>
              </a:solidFill>
              <a:effectLst/>
              <a:uLnTx/>
              <a:uFillTx/>
              <a:latin typeface="Calibri Light" panose="020F0302020204030204"/>
              <a:ea typeface="+mn-ea"/>
              <a:cs typeface="Traditional Arabic" pitchFamily="18"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512858952"/>
              </p:ext>
            </p:extLst>
          </p:nvPr>
        </p:nvGraphicFramePr>
        <p:xfrm>
          <a:off x="2673237" y="4642624"/>
          <a:ext cx="3597156"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3597156">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b="1" kern="1200" dirty="0">
                          <a:solidFill>
                            <a:schemeClr val="bg1"/>
                          </a:solidFill>
                          <a:effectLst/>
                          <a:uFill>
                            <a:solidFill>
                              <a:srgbClr val="FFC000"/>
                            </a:solidFill>
                          </a:uFill>
                          <a:latin typeface="+mn-lt"/>
                          <a:ea typeface="+mn-ea"/>
                          <a:cs typeface="+mn-cs"/>
                        </a:rPr>
                        <a:t>إدارة المخاطر واستمرارية الأعمال</a:t>
                      </a: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sp>
        <p:nvSpPr>
          <p:cNvPr id="19" name="Down Arrow 18"/>
          <p:cNvSpPr/>
          <p:nvPr/>
        </p:nvSpPr>
        <p:spPr>
          <a:xfrm>
            <a:off x="7226631" y="4131570"/>
            <a:ext cx="190982" cy="390948"/>
          </a:xfrm>
          <a:prstGeom prst="downArrow">
            <a:avLst/>
          </a:prstGeom>
          <a:solidFill>
            <a:srgbClr val="57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2" name="Rectangle 21"/>
          <p:cNvSpPr/>
          <p:nvPr/>
        </p:nvSpPr>
        <p:spPr>
          <a:xfrm>
            <a:off x="3030467" y="5173349"/>
            <a:ext cx="3111749"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المخاطر واستمرارية الأعمال</a:t>
            </a:r>
          </a:p>
        </p:txBody>
      </p:sp>
      <p:sp>
        <p:nvSpPr>
          <p:cNvPr id="26" name="Rectangle 25"/>
          <p:cNvSpPr/>
          <p:nvPr/>
        </p:nvSpPr>
        <p:spPr>
          <a:xfrm>
            <a:off x="3084565" y="5692530"/>
            <a:ext cx="3033203"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المخاطر واستمرارية الأعمال</a:t>
            </a: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2076794374"/>
              </p:ext>
            </p:extLst>
          </p:nvPr>
        </p:nvGraphicFramePr>
        <p:xfrm>
          <a:off x="998738" y="4616452"/>
          <a:ext cx="1445996"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1445996">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الاستدامة </a:t>
                      </a:r>
                    </a:p>
                  </a:txBody>
                  <a:tcPr marL="68580" marR="68580" marT="0" marB="0">
                    <a:solidFill>
                      <a:srgbClr val="570009"/>
                    </a:solidFill>
                  </a:tcPr>
                </a:tc>
                <a:extLst>
                  <a:ext uri="{0D108BD9-81ED-4DB2-BD59-A6C34878D82A}">
                    <a16:rowId xmlns:a16="http://schemas.microsoft.com/office/drawing/2014/main" val="1161709305"/>
                  </a:ext>
                </a:extLst>
              </a:tr>
            </a:tbl>
          </a:graphicData>
        </a:graphic>
      </p:graphicFrame>
      <p:sp>
        <p:nvSpPr>
          <p:cNvPr id="30" name="Rectangle 29"/>
          <p:cNvSpPr/>
          <p:nvPr/>
        </p:nvSpPr>
        <p:spPr>
          <a:xfrm>
            <a:off x="998737" y="5173349"/>
            <a:ext cx="1672254"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الاستدامة</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p:cNvSpPr/>
          <p:nvPr/>
        </p:nvSpPr>
        <p:spPr>
          <a:xfrm>
            <a:off x="1038011" y="5652782"/>
            <a:ext cx="1593706" cy="369332"/>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الاستدامة</a:t>
            </a:r>
          </a:p>
        </p:txBody>
      </p:sp>
      <p:sp>
        <p:nvSpPr>
          <p:cNvPr id="32" name="Down Arrow 31"/>
          <p:cNvSpPr/>
          <p:nvPr/>
        </p:nvSpPr>
        <p:spPr>
          <a:xfrm>
            <a:off x="1901640" y="4071138"/>
            <a:ext cx="190982" cy="390948"/>
          </a:xfrm>
          <a:prstGeom prst="downArrow">
            <a:avLst/>
          </a:prstGeom>
          <a:solidFill>
            <a:srgbClr val="57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graphicFrame>
        <p:nvGraphicFramePr>
          <p:cNvPr id="33" name="Table 32"/>
          <p:cNvGraphicFramePr>
            <a:graphicFrameLocks noGrp="1"/>
          </p:cNvGraphicFramePr>
          <p:nvPr>
            <p:extLst>
              <p:ext uri="{D42A27DB-BD31-4B8C-83A1-F6EECF244321}">
                <p14:modId xmlns:p14="http://schemas.microsoft.com/office/powerpoint/2010/main" val="3135746011"/>
              </p:ext>
            </p:extLst>
          </p:nvPr>
        </p:nvGraphicFramePr>
        <p:xfrm>
          <a:off x="5416740" y="1892420"/>
          <a:ext cx="4305781" cy="458119"/>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4305781">
                  <a:extLst>
                    <a:ext uri="{9D8B030D-6E8A-4147-A177-3AD203B41FA5}">
                      <a16:colId xmlns:a16="http://schemas.microsoft.com/office/drawing/2014/main" val="356247"/>
                    </a:ext>
                  </a:extLst>
                </a:gridCol>
              </a:tblGrid>
              <a:tr h="458119">
                <a:tc>
                  <a:txBody>
                    <a:bodyPr/>
                    <a:lstStyle/>
                    <a:p>
                      <a:pPr marL="0" lvl="0" indent="0" algn="ctr" rtl="1">
                        <a:spcAft>
                          <a:spcPts val="0"/>
                        </a:spcAft>
                        <a:buFont typeface="Wingdings" panose="05000000000000000000" pitchFamily="2" charset="2"/>
                        <a:buNone/>
                      </a:pPr>
                      <a:r>
                        <a:rPr lang="ar-JO" sz="2500" dirty="0">
                          <a:solidFill>
                            <a:schemeClr val="bg1"/>
                          </a:solidFill>
                          <a:effectLst/>
                          <a:uFill>
                            <a:solidFill>
                              <a:srgbClr val="FFC000"/>
                            </a:solidFill>
                          </a:uFill>
                          <a:latin typeface="+mn-lt"/>
                        </a:rPr>
                        <a:t>  </a:t>
                      </a:r>
                      <a:r>
                        <a:rPr lang="ar-JO" sz="3000" dirty="0">
                          <a:solidFill>
                            <a:schemeClr val="bg1"/>
                          </a:solidFill>
                          <a:effectLst/>
                          <a:uFill>
                            <a:solidFill>
                              <a:srgbClr val="FFC000"/>
                            </a:solidFill>
                          </a:uFill>
                          <a:latin typeface="+mn-lt"/>
                        </a:rPr>
                        <a:t>3</a:t>
                      </a:r>
                      <a:r>
                        <a:rPr lang="ar-JO" sz="2500" dirty="0">
                          <a:solidFill>
                            <a:schemeClr val="bg1"/>
                          </a:solidFill>
                          <a:effectLst/>
                          <a:uFill>
                            <a:solidFill>
                              <a:srgbClr val="FFC000"/>
                            </a:solidFill>
                          </a:uFill>
                          <a:latin typeface="+mn-lt"/>
                        </a:rPr>
                        <a:t> </a:t>
                      </a:r>
                      <a:r>
                        <a:rPr lang="en-US" sz="2500" dirty="0">
                          <a:solidFill>
                            <a:schemeClr val="bg1"/>
                          </a:solidFill>
                          <a:effectLst/>
                          <a:uFill>
                            <a:solidFill>
                              <a:srgbClr val="FFC000"/>
                            </a:solidFill>
                          </a:uFill>
                          <a:latin typeface="+mn-lt"/>
                        </a:rPr>
                        <a:t>    </a:t>
                      </a:r>
                      <a:r>
                        <a:rPr lang="ar-JO" sz="2500" dirty="0">
                          <a:solidFill>
                            <a:schemeClr val="bg1"/>
                          </a:solidFill>
                          <a:effectLst/>
                          <a:uFill>
                            <a:solidFill>
                              <a:srgbClr val="FFC000"/>
                            </a:solidFill>
                          </a:uFill>
                          <a:latin typeface="+mn-lt"/>
                        </a:rPr>
                        <a:t>الاستراتيجية المؤسسية</a:t>
                      </a:r>
                    </a:p>
                  </a:txBody>
                  <a:tcPr marL="68580" marR="68580" marT="0" marB="0">
                    <a:solidFill>
                      <a:srgbClr val="570009"/>
                    </a:solidFill>
                  </a:tcPr>
                </a:tc>
                <a:extLst>
                  <a:ext uri="{0D108BD9-81ED-4DB2-BD59-A6C34878D82A}">
                    <a16:rowId xmlns:a16="http://schemas.microsoft.com/office/drawing/2014/main" val="102467898"/>
                  </a:ext>
                </a:extLst>
              </a:tr>
            </a:tbl>
          </a:graphicData>
        </a:graphic>
      </p:graphicFrame>
      <p:sp>
        <p:nvSpPr>
          <p:cNvPr id="34" name="Title 1"/>
          <p:cNvSpPr>
            <a:spLocks noGrp="1"/>
          </p:cNvSpPr>
          <p:nvPr>
            <p:ph type="title"/>
          </p:nvPr>
        </p:nvSpPr>
        <p:spPr>
          <a:xfrm>
            <a:off x="778805" y="-17502"/>
            <a:ext cx="10018295" cy="1305678"/>
          </a:xfrm>
        </p:spPr>
        <p:txBody>
          <a:bodyPr>
            <a:normAutofit/>
          </a:bodyPr>
          <a:lstStyle/>
          <a:p>
            <a:pPr algn="ctr" rtl="1"/>
            <a:r>
              <a:rPr lang="ar-JO" sz="4000" b="1" dirty="0">
                <a:solidFill>
                  <a:schemeClr val="accent4">
                    <a:lumMod val="50000"/>
                  </a:schemeClr>
                </a:solidFill>
                <a:latin typeface="Calibri" panose="020F0502020204030204"/>
                <a:ea typeface="+mn-ea"/>
                <a:cs typeface="+mn-cs"/>
              </a:rPr>
              <a:t>معايير التميز</a:t>
            </a:r>
            <a:endParaRPr lang="en-US" sz="4000" b="1" dirty="0">
              <a:solidFill>
                <a:schemeClr val="accent4">
                  <a:lumMod val="50000"/>
                </a:schemeClr>
              </a:solidFill>
              <a:latin typeface="Calibri" panose="020F0502020204030204"/>
              <a:ea typeface="+mn-ea"/>
              <a:cs typeface="+mn-cs"/>
            </a:endParaRPr>
          </a:p>
        </p:txBody>
      </p:sp>
      <p:pic>
        <p:nvPicPr>
          <p:cNvPr id="35" name="Picture 34"/>
          <p:cNvPicPr>
            <a:picLocks noChangeAspect="1"/>
          </p:cNvPicPr>
          <p:nvPr/>
        </p:nvPicPr>
        <p:blipFill>
          <a:blip r:embed="rId4"/>
          <a:stretch>
            <a:fillRect/>
          </a:stretch>
        </p:blipFill>
        <p:spPr>
          <a:xfrm>
            <a:off x="249918" y="745081"/>
            <a:ext cx="2038138" cy="1912989"/>
          </a:xfrm>
          <a:prstGeom prst="rect">
            <a:avLst/>
          </a:prstGeom>
        </p:spPr>
      </p:pic>
    </p:spTree>
    <p:extLst>
      <p:ext uri="{BB962C8B-B14F-4D97-AF65-F5344CB8AC3E}">
        <p14:creationId xmlns:p14="http://schemas.microsoft.com/office/powerpoint/2010/main" val="389594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1000" fill="hold"/>
                                        <p:tgtEl>
                                          <p:spTgt spid="26"/>
                                        </p:tgtEl>
                                        <p:attrNameLst>
                                          <p:attrName>ppt_w</p:attrName>
                                        </p:attrNameLst>
                                      </p:cBhvr>
                                      <p:tavLst>
                                        <p:tav tm="0">
                                          <p:val>
                                            <p:fltVal val="0"/>
                                          </p:val>
                                        </p:tav>
                                        <p:tav tm="100000">
                                          <p:val>
                                            <p:strVal val="#ppt_w"/>
                                          </p:val>
                                        </p:tav>
                                      </p:tavLst>
                                    </p:anim>
                                    <p:anim calcmode="lin" valueType="num">
                                      <p:cBhvr>
                                        <p:cTn id="92" dur="1000" fill="hold"/>
                                        <p:tgtEl>
                                          <p:spTgt spid="26"/>
                                        </p:tgtEl>
                                        <p:attrNameLst>
                                          <p:attrName>ppt_h</p:attrName>
                                        </p:attrNameLst>
                                      </p:cBhvr>
                                      <p:tavLst>
                                        <p:tav tm="0">
                                          <p:val>
                                            <p:fltVal val="0"/>
                                          </p:val>
                                        </p:tav>
                                        <p:tav tm="100000">
                                          <p:val>
                                            <p:strVal val="#ppt_h"/>
                                          </p:val>
                                        </p:tav>
                                      </p:tavLst>
                                    </p:anim>
                                    <p:anim calcmode="lin" valueType="num">
                                      <p:cBhvr>
                                        <p:cTn id="93" dur="1000" fill="hold"/>
                                        <p:tgtEl>
                                          <p:spTgt spid="26"/>
                                        </p:tgtEl>
                                        <p:attrNameLst>
                                          <p:attrName>style.rotation</p:attrName>
                                        </p:attrNameLst>
                                      </p:cBhvr>
                                      <p:tavLst>
                                        <p:tav tm="0">
                                          <p:val>
                                            <p:fltVal val="90"/>
                                          </p:val>
                                        </p:tav>
                                        <p:tav tm="100000">
                                          <p:val>
                                            <p:fltVal val="0"/>
                                          </p:val>
                                        </p:tav>
                                      </p:tavLst>
                                    </p:anim>
                                    <p:animEffect transition="in" filter="fade">
                                      <p:cBhvr>
                                        <p:cTn id="94" dur="10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1000" fill="hold"/>
                                        <p:tgtEl>
                                          <p:spTgt spid="32"/>
                                        </p:tgtEl>
                                        <p:attrNameLst>
                                          <p:attrName>ppt_w</p:attrName>
                                        </p:attrNameLst>
                                      </p:cBhvr>
                                      <p:tavLst>
                                        <p:tav tm="0">
                                          <p:val>
                                            <p:fltVal val="0"/>
                                          </p:val>
                                        </p:tav>
                                        <p:tav tm="100000">
                                          <p:val>
                                            <p:strVal val="#ppt_w"/>
                                          </p:val>
                                        </p:tav>
                                      </p:tavLst>
                                    </p:anim>
                                    <p:anim calcmode="lin" valueType="num">
                                      <p:cBhvr>
                                        <p:cTn id="100" dur="1000" fill="hold"/>
                                        <p:tgtEl>
                                          <p:spTgt spid="32"/>
                                        </p:tgtEl>
                                        <p:attrNameLst>
                                          <p:attrName>ppt_h</p:attrName>
                                        </p:attrNameLst>
                                      </p:cBhvr>
                                      <p:tavLst>
                                        <p:tav tm="0">
                                          <p:val>
                                            <p:fltVal val="0"/>
                                          </p:val>
                                        </p:tav>
                                        <p:tav tm="100000">
                                          <p:val>
                                            <p:strVal val="#ppt_h"/>
                                          </p:val>
                                        </p:tav>
                                      </p:tavLst>
                                    </p:anim>
                                    <p:anim calcmode="lin" valueType="num">
                                      <p:cBhvr>
                                        <p:cTn id="101" dur="1000" fill="hold"/>
                                        <p:tgtEl>
                                          <p:spTgt spid="32"/>
                                        </p:tgtEl>
                                        <p:attrNameLst>
                                          <p:attrName>style.rotation</p:attrName>
                                        </p:attrNameLst>
                                      </p:cBhvr>
                                      <p:tavLst>
                                        <p:tav tm="0">
                                          <p:val>
                                            <p:fltVal val="90"/>
                                          </p:val>
                                        </p:tav>
                                        <p:tav tm="100000">
                                          <p:val>
                                            <p:fltVal val="0"/>
                                          </p:val>
                                        </p:tav>
                                      </p:tavLst>
                                    </p:anim>
                                    <p:animEffect transition="in" filter="fade">
                                      <p:cBhvr>
                                        <p:cTn id="102" dur="1000"/>
                                        <p:tgtEl>
                                          <p:spTgt spid="32"/>
                                        </p:tgtEl>
                                      </p:cBhvr>
                                    </p:animEffect>
                                  </p:childTnLst>
                                </p:cTn>
                              </p:par>
                              <p:par>
                                <p:cTn id="103" presetID="31"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0" grpId="0" animBg="1"/>
      <p:bldP spid="21" grpId="0"/>
      <p:bldP spid="25" grpId="0"/>
      <p:bldP spid="27" grpId="0"/>
      <p:bldP spid="28" grpId="0" animBg="1"/>
      <p:bldP spid="19" grpId="0" animBg="1"/>
      <p:bldP spid="22" grpId="0"/>
      <p:bldP spid="26" grpId="0"/>
      <p:bldP spid="30"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83453817"/>
              </p:ext>
            </p:extLst>
          </p:nvPr>
        </p:nvGraphicFramePr>
        <p:xfrm>
          <a:off x="4926495" y="1850821"/>
          <a:ext cx="4305781" cy="458119"/>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4305781">
                  <a:extLst>
                    <a:ext uri="{9D8B030D-6E8A-4147-A177-3AD203B41FA5}">
                      <a16:colId xmlns:a16="http://schemas.microsoft.com/office/drawing/2014/main" val="356247"/>
                    </a:ext>
                  </a:extLst>
                </a:gridCol>
              </a:tblGrid>
              <a:tr h="458119">
                <a:tc>
                  <a:txBody>
                    <a:bodyPr/>
                    <a:lstStyle/>
                    <a:p>
                      <a:pPr marL="0" lvl="0" indent="0" algn="ctr" rtl="1">
                        <a:spcAft>
                          <a:spcPts val="0"/>
                        </a:spcAft>
                        <a:buFont typeface="Wingdings" panose="05000000000000000000" pitchFamily="2" charset="2"/>
                        <a:buNone/>
                      </a:pPr>
                      <a:r>
                        <a:rPr lang="ar-JO" sz="3000" dirty="0">
                          <a:solidFill>
                            <a:schemeClr val="bg1"/>
                          </a:solidFill>
                          <a:effectLst/>
                          <a:uFill>
                            <a:solidFill>
                              <a:srgbClr val="FFC000"/>
                            </a:solidFill>
                          </a:uFill>
                          <a:latin typeface="+mn-lt"/>
                        </a:rPr>
                        <a:t>4</a:t>
                      </a:r>
                      <a:r>
                        <a:rPr lang="ar-JO" sz="2500" dirty="0">
                          <a:solidFill>
                            <a:schemeClr val="bg1"/>
                          </a:solidFill>
                          <a:effectLst/>
                          <a:uFill>
                            <a:solidFill>
                              <a:srgbClr val="FFC000"/>
                            </a:solidFill>
                          </a:uFill>
                          <a:latin typeface="+mn-lt"/>
                        </a:rPr>
                        <a:t> </a:t>
                      </a:r>
                      <a:r>
                        <a:rPr lang="en-US" sz="2500" dirty="0">
                          <a:solidFill>
                            <a:schemeClr val="bg1"/>
                          </a:solidFill>
                          <a:effectLst/>
                          <a:uFill>
                            <a:solidFill>
                              <a:srgbClr val="FFC000"/>
                            </a:solidFill>
                          </a:uFill>
                          <a:latin typeface="+mn-lt"/>
                        </a:rPr>
                        <a:t>  </a:t>
                      </a:r>
                      <a:r>
                        <a:rPr lang="ar-JO" sz="2500" dirty="0">
                          <a:solidFill>
                            <a:schemeClr val="bg1"/>
                          </a:solidFill>
                          <a:effectLst/>
                          <a:uFill>
                            <a:solidFill>
                              <a:srgbClr val="FFC000"/>
                            </a:solidFill>
                          </a:uFill>
                          <a:latin typeface="+mn-lt"/>
                        </a:rPr>
                        <a:t> الموارد والممتلكات الحكومية</a:t>
                      </a:r>
                    </a:p>
                  </a:txBody>
                  <a:tcPr marL="68580" marR="68580" marT="0" marB="0">
                    <a:solidFill>
                      <a:srgbClr val="63543D"/>
                    </a:solidFill>
                  </a:tcPr>
                </a:tc>
                <a:extLst>
                  <a:ext uri="{0D108BD9-81ED-4DB2-BD59-A6C34878D82A}">
                    <a16:rowId xmlns:a16="http://schemas.microsoft.com/office/drawing/2014/main" val="102467898"/>
                  </a:ext>
                </a:extLst>
              </a:tr>
            </a:tbl>
          </a:graphicData>
        </a:graphic>
      </p:graphicFrame>
      <p:sp>
        <p:nvSpPr>
          <p:cNvPr id="23" name="TextBox 22"/>
          <p:cNvSpPr txBox="1"/>
          <p:nvPr/>
        </p:nvSpPr>
        <p:spPr>
          <a:xfrm>
            <a:off x="7474376" y="1245972"/>
            <a:ext cx="4724182" cy="523527"/>
          </a:xfrm>
          <a:prstGeom prst="rect">
            <a:avLst/>
          </a:prstGeom>
          <a:solidFill>
            <a:srgbClr val="63543D"/>
          </a:solidFill>
          <a:effectLst>
            <a:glow rad="228600">
              <a:schemeClr val="accent3">
                <a:satMod val="175000"/>
                <a:alpha val="40000"/>
              </a:schemeClr>
            </a:glow>
            <a:outerShdw blurRad="63500" sx="102000" sy="102000" algn="ctr" rotWithShape="0">
              <a:prstClr val="black">
                <a:alpha val="40000"/>
              </a:prstClr>
            </a:outerShdw>
          </a:effectLst>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prstClr val="white"/>
                </a:solidFill>
                <a:effectLst/>
                <a:uLnTx/>
                <a:uFillTx/>
                <a:latin typeface="Calibri" panose="020F0502020204030204"/>
                <a:ea typeface="+mn-ea"/>
                <a:cs typeface="Traditional Arabic" pitchFamily="18" charset="-78"/>
              </a:rPr>
              <a:t>محور التنفيذ</a:t>
            </a:r>
          </a:p>
        </p:txBody>
      </p:sp>
      <p:sp>
        <p:nvSpPr>
          <p:cNvPr id="2" name="AutoShape 2" descr="C:\Users\fares.k\Desktop\pics\Planni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C:\Users\fares.k\Desktop\pics\Planning...webp"/>
          <p:cNvSpPr>
            <a:spLocks noChangeAspect="1" noChangeArrowheads="1"/>
          </p:cNvSpPr>
          <p:nvPr/>
        </p:nvSpPr>
        <p:spPr bwMode="auto">
          <a:xfrm>
            <a:off x="366033" y="552223"/>
            <a:ext cx="2550060" cy="2550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287459858"/>
              </p:ext>
            </p:extLst>
          </p:nvPr>
        </p:nvGraphicFramePr>
        <p:xfrm>
          <a:off x="9232276" y="4423699"/>
          <a:ext cx="2738108" cy="352743"/>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738108">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200" b="1" kern="1200" dirty="0">
                          <a:solidFill>
                            <a:schemeClr val="bg1"/>
                          </a:solidFill>
                          <a:effectLst/>
                          <a:uFill>
                            <a:solidFill>
                              <a:srgbClr val="FFC000"/>
                            </a:solidFill>
                          </a:uFill>
                          <a:latin typeface="+mn-lt"/>
                          <a:ea typeface="+mn-ea"/>
                          <a:cs typeface="+mn-cs"/>
                        </a:rPr>
                        <a:t>إدارة الموارد البشرية </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29859373"/>
              </p:ext>
            </p:extLst>
          </p:nvPr>
        </p:nvGraphicFramePr>
        <p:xfrm>
          <a:off x="7211212" y="4411001"/>
          <a:ext cx="1813611"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1813611">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الإدارة المالية</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sp>
        <p:nvSpPr>
          <p:cNvPr id="5" name="Down Arrow 4"/>
          <p:cNvSpPr/>
          <p:nvPr/>
        </p:nvSpPr>
        <p:spPr>
          <a:xfrm>
            <a:off x="10422178" y="3925772"/>
            <a:ext cx="189776" cy="417160"/>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8" name="Rectangle 17"/>
          <p:cNvSpPr/>
          <p:nvPr/>
        </p:nvSpPr>
        <p:spPr>
          <a:xfrm>
            <a:off x="9836467" y="5757845"/>
            <a:ext cx="2133918"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الموارد البشرية </a:t>
            </a: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0" name="Down Arrow 19"/>
          <p:cNvSpPr/>
          <p:nvPr/>
        </p:nvSpPr>
        <p:spPr>
          <a:xfrm>
            <a:off x="5586986" y="3938714"/>
            <a:ext cx="190982" cy="390948"/>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1" name="Rectangle 20"/>
          <p:cNvSpPr/>
          <p:nvPr/>
        </p:nvSpPr>
        <p:spPr>
          <a:xfrm>
            <a:off x="7211212" y="5353617"/>
            <a:ext cx="1986441"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الإدارة المالية</a:t>
            </a:r>
          </a:p>
        </p:txBody>
      </p:sp>
      <p:sp>
        <p:nvSpPr>
          <p:cNvPr id="25" name="Rectangle 24"/>
          <p:cNvSpPr/>
          <p:nvPr/>
        </p:nvSpPr>
        <p:spPr>
          <a:xfrm>
            <a:off x="7289758" y="5782881"/>
            <a:ext cx="1907895"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الإدارة المالية</a:t>
            </a:r>
          </a:p>
        </p:txBody>
      </p:sp>
      <p:sp>
        <p:nvSpPr>
          <p:cNvPr id="27" name="Rectangle 26"/>
          <p:cNvSpPr/>
          <p:nvPr/>
        </p:nvSpPr>
        <p:spPr>
          <a:xfrm>
            <a:off x="9757920" y="5289734"/>
            <a:ext cx="2212464"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الموارد البشرية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3963873" y="2581088"/>
            <a:ext cx="7935086" cy="1281116"/>
          </a:xfrm>
          <a:prstGeom prst="rect">
            <a:avLst/>
          </a:prstGeom>
          <a:blipFill>
            <a:blip r:embed="rId3"/>
            <a:stretch>
              <a:fillRect/>
            </a:stretch>
          </a:blipFill>
          <a:effectLst>
            <a:outerShdw blurRad="63500" sx="102000" sy="102000" algn="ctr" rotWithShape="0">
              <a:srgbClr val="63543D">
                <a:alpha val="40000"/>
              </a:srgbClr>
            </a:outerShdw>
          </a:effectLst>
        </p:spPr>
        <p:txBody>
          <a:bodyPr wrap="square" lIns="91440" rIns="91440" rtlCol="0" anchor="ctr">
            <a:noAutofit/>
          </a:bodyPr>
          <a:lstStyle/>
          <a:p>
            <a:pPr lvl="0" algn="ctr" rtl="1">
              <a:defRPr/>
            </a:pPr>
            <a:r>
              <a:rPr lang="ar-JO" altLang="en-US" b="1" dirty="0">
                <a:solidFill>
                  <a:srgbClr val="323232"/>
                </a:solidFill>
                <a:latin typeface="Calibri Light" panose="020F0302020204030204"/>
                <a:cs typeface="Traditional Arabic" pitchFamily="18" charset="-78"/>
              </a:rPr>
              <a:t>يركز هذا المعيار الرئيسي على مراعاة مدى تطبيق المعايير بناء على طبيعة عمل الجهة من حيث طبيعة وحجم الموارد والممتلكات التي تستخدمها لتحقيق الاستراتيجية المؤسسية </a:t>
            </a:r>
            <a:endParaRPr kumimoji="0" lang="ar-JO" altLang="en-US" sz="1800" b="1" i="0" u="none" strike="noStrike" kern="1200" cap="none" spc="0" normalizeH="0" baseline="0" noProof="0" dirty="0">
              <a:ln>
                <a:noFill/>
              </a:ln>
              <a:solidFill>
                <a:srgbClr val="323232"/>
              </a:solidFill>
              <a:effectLst/>
              <a:uLnTx/>
              <a:uFillTx/>
              <a:latin typeface="Calibri Light" panose="020F0302020204030204"/>
              <a:ea typeface="+mn-ea"/>
              <a:cs typeface="Traditional Arabic" pitchFamily="18"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2324304608"/>
              </p:ext>
            </p:extLst>
          </p:nvPr>
        </p:nvGraphicFramePr>
        <p:xfrm>
          <a:off x="4386989" y="4406173"/>
          <a:ext cx="2590977"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590977">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b="1" kern="1200" dirty="0">
                          <a:solidFill>
                            <a:schemeClr val="bg1"/>
                          </a:solidFill>
                          <a:effectLst/>
                          <a:uFill>
                            <a:solidFill>
                              <a:srgbClr val="FFC000"/>
                            </a:solidFill>
                          </a:uFill>
                          <a:latin typeface="+mn-lt"/>
                          <a:ea typeface="+mn-ea"/>
                          <a:cs typeface="+mn-cs"/>
                        </a:rPr>
                        <a:t>إدارة الموارد والممتلكات </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sp>
        <p:nvSpPr>
          <p:cNvPr id="19" name="Down Arrow 18"/>
          <p:cNvSpPr/>
          <p:nvPr/>
        </p:nvSpPr>
        <p:spPr>
          <a:xfrm>
            <a:off x="8022526" y="3918718"/>
            <a:ext cx="190982" cy="390948"/>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2" name="Rectangle 21"/>
          <p:cNvSpPr/>
          <p:nvPr/>
        </p:nvSpPr>
        <p:spPr>
          <a:xfrm>
            <a:off x="4105065" y="5327513"/>
            <a:ext cx="2872901"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إدارة الموارد والممتلكات </a:t>
            </a:r>
          </a:p>
        </p:txBody>
      </p:sp>
      <p:sp>
        <p:nvSpPr>
          <p:cNvPr id="26" name="Rectangle 25"/>
          <p:cNvSpPr/>
          <p:nvPr/>
        </p:nvSpPr>
        <p:spPr>
          <a:xfrm>
            <a:off x="4183611" y="5799407"/>
            <a:ext cx="2794355"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إدارة الموارد والممتلكات </a:t>
            </a:r>
          </a:p>
        </p:txBody>
      </p:sp>
      <p:graphicFrame>
        <p:nvGraphicFramePr>
          <p:cNvPr id="29" name="Table 28"/>
          <p:cNvGraphicFramePr>
            <a:graphicFrameLocks noGrp="1"/>
          </p:cNvGraphicFramePr>
          <p:nvPr>
            <p:extLst>
              <p:ext uri="{D42A27DB-BD31-4B8C-83A1-F6EECF244321}">
                <p14:modId xmlns:p14="http://schemas.microsoft.com/office/powerpoint/2010/main" val="1330284138"/>
              </p:ext>
            </p:extLst>
          </p:nvPr>
        </p:nvGraphicFramePr>
        <p:xfrm>
          <a:off x="2442443" y="4384590"/>
          <a:ext cx="1693389"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1693389">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إدارة الشراكات </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sp>
        <p:nvSpPr>
          <p:cNvPr id="30" name="Rectangle 29"/>
          <p:cNvSpPr/>
          <p:nvPr/>
        </p:nvSpPr>
        <p:spPr>
          <a:xfrm>
            <a:off x="1839801" y="5314019"/>
            <a:ext cx="2153154"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إدارة الشراكات </a:t>
            </a:r>
          </a:p>
        </p:txBody>
      </p:sp>
      <p:sp>
        <p:nvSpPr>
          <p:cNvPr id="31" name="Rectangle 30"/>
          <p:cNvSpPr/>
          <p:nvPr/>
        </p:nvSpPr>
        <p:spPr>
          <a:xfrm>
            <a:off x="1891383" y="5782881"/>
            <a:ext cx="2074607"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إدارة الشراكات </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Down Arrow 31"/>
          <p:cNvSpPr/>
          <p:nvPr/>
        </p:nvSpPr>
        <p:spPr>
          <a:xfrm>
            <a:off x="3246937" y="3931778"/>
            <a:ext cx="190982" cy="390948"/>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4" name="Title 1"/>
          <p:cNvSpPr>
            <a:spLocks noGrp="1"/>
          </p:cNvSpPr>
          <p:nvPr>
            <p:ph type="title"/>
          </p:nvPr>
        </p:nvSpPr>
        <p:spPr>
          <a:xfrm>
            <a:off x="768820" y="20578"/>
            <a:ext cx="10018295" cy="1305678"/>
          </a:xfrm>
        </p:spPr>
        <p:txBody>
          <a:bodyPr>
            <a:normAutofit/>
          </a:bodyPr>
          <a:lstStyle/>
          <a:p>
            <a:pPr algn="ctr" rtl="1"/>
            <a:r>
              <a:rPr lang="ar-JO" sz="4000" b="1" dirty="0">
                <a:solidFill>
                  <a:schemeClr val="accent4">
                    <a:lumMod val="50000"/>
                  </a:schemeClr>
                </a:solidFill>
                <a:latin typeface="Calibri" panose="020F0502020204030204"/>
                <a:ea typeface="+mn-ea"/>
                <a:cs typeface="+mn-cs"/>
              </a:rPr>
              <a:t>معايير التميز</a:t>
            </a:r>
            <a:endParaRPr lang="en-US" sz="4000" b="1" dirty="0">
              <a:solidFill>
                <a:schemeClr val="accent4">
                  <a:lumMod val="50000"/>
                </a:schemeClr>
              </a:solidFill>
              <a:latin typeface="Calibri" panose="020F0502020204030204"/>
              <a:ea typeface="+mn-ea"/>
              <a:cs typeface="+mn-cs"/>
            </a:endParaRPr>
          </a:p>
        </p:txBody>
      </p:sp>
      <p:pic>
        <p:nvPicPr>
          <p:cNvPr id="34" name="Picture 33"/>
          <p:cNvPicPr>
            <a:picLocks noChangeAspect="1"/>
          </p:cNvPicPr>
          <p:nvPr/>
        </p:nvPicPr>
        <p:blipFill>
          <a:blip r:embed="rId4"/>
          <a:stretch>
            <a:fillRect/>
          </a:stretch>
        </p:blipFill>
        <p:spPr>
          <a:xfrm>
            <a:off x="249918" y="745081"/>
            <a:ext cx="2038138" cy="1912989"/>
          </a:xfrm>
          <a:prstGeom prst="rect">
            <a:avLst/>
          </a:prstGeom>
        </p:spPr>
      </p:pic>
    </p:spTree>
    <p:extLst>
      <p:ext uri="{BB962C8B-B14F-4D97-AF65-F5344CB8AC3E}">
        <p14:creationId xmlns:p14="http://schemas.microsoft.com/office/powerpoint/2010/main" val="18375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1000" fill="hold"/>
                                        <p:tgtEl>
                                          <p:spTgt spid="26"/>
                                        </p:tgtEl>
                                        <p:attrNameLst>
                                          <p:attrName>ppt_w</p:attrName>
                                        </p:attrNameLst>
                                      </p:cBhvr>
                                      <p:tavLst>
                                        <p:tav tm="0">
                                          <p:val>
                                            <p:fltVal val="0"/>
                                          </p:val>
                                        </p:tav>
                                        <p:tav tm="100000">
                                          <p:val>
                                            <p:strVal val="#ppt_w"/>
                                          </p:val>
                                        </p:tav>
                                      </p:tavLst>
                                    </p:anim>
                                    <p:anim calcmode="lin" valueType="num">
                                      <p:cBhvr>
                                        <p:cTn id="92" dur="1000" fill="hold"/>
                                        <p:tgtEl>
                                          <p:spTgt spid="26"/>
                                        </p:tgtEl>
                                        <p:attrNameLst>
                                          <p:attrName>ppt_h</p:attrName>
                                        </p:attrNameLst>
                                      </p:cBhvr>
                                      <p:tavLst>
                                        <p:tav tm="0">
                                          <p:val>
                                            <p:fltVal val="0"/>
                                          </p:val>
                                        </p:tav>
                                        <p:tav tm="100000">
                                          <p:val>
                                            <p:strVal val="#ppt_h"/>
                                          </p:val>
                                        </p:tav>
                                      </p:tavLst>
                                    </p:anim>
                                    <p:anim calcmode="lin" valueType="num">
                                      <p:cBhvr>
                                        <p:cTn id="93" dur="1000" fill="hold"/>
                                        <p:tgtEl>
                                          <p:spTgt spid="26"/>
                                        </p:tgtEl>
                                        <p:attrNameLst>
                                          <p:attrName>style.rotation</p:attrName>
                                        </p:attrNameLst>
                                      </p:cBhvr>
                                      <p:tavLst>
                                        <p:tav tm="0">
                                          <p:val>
                                            <p:fltVal val="90"/>
                                          </p:val>
                                        </p:tav>
                                        <p:tav tm="100000">
                                          <p:val>
                                            <p:fltVal val="0"/>
                                          </p:val>
                                        </p:tav>
                                      </p:tavLst>
                                    </p:anim>
                                    <p:animEffect transition="in" filter="fade">
                                      <p:cBhvr>
                                        <p:cTn id="94" dur="10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1000" fill="hold"/>
                                        <p:tgtEl>
                                          <p:spTgt spid="32"/>
                                        </p:tgtEl>
                                        <p:attrNameLst>
                                          <p:attrName>ppt_w</p:attrName>
                                        </p:attrNameLst>
                                      </p:cBhvr>
                                      <p:tavLst>
                                        <p:tav tm="0">
                                          <p:val>
                                            <p:fltVal val="0"/>
                                          </p:val>
                                        </p:tav>
                                        <p:tav tm="100000">
                                          <p:val>
                                            <p:strVal val="#ppt_w"/>
                                          </p:val>
                                        </p:tav>
                                      </p:tavLst>
                                    </p:anim>
                                    <p:anim calcmode="lin" valueType="num">
                                      <p:cBhvr>
                                        <p:cTn id="100" dur="1000" fill="hold"/>
                                        <p:tgtEl>
                                          <p:spTgt spid="32"/>
                                        </p:tgtEl>
                                        <p:attrNameLst>
                                          <p:attrName>ppt_h</p:attrName>
                                        </p:attrNameLst>
                                      </p:cBhvr>
                                      <p:tavLst>
                                        <p:tav tm="0">
                                          <p:val>
                                            <p:fltVal val="0"/>
                                          </p:val>
                                        </p:tav>
                                        <p:tav tm="100000">
                                          <p:val>
                                            <p:strVal val="#ppt_h"/>
                                          </p:val>
                                        </p:tav>
                                      </p:tavLst>
                                    </p:anim>
                                    <p:anim calcmode="lin" valueType="num">
                                      <p:cBhvr>
                                        <p:cTn id="101" dur="1000" fill="hold"/>
                                        <p:tgtEl>
                                          <p:spTgt spid="32"/>
                                        </p:tgtEl>
                                        <p:attrNameLst>
                                          <p:attrName>style.rotation</p:attrName>
                                        </p:attrNameLst>
                                      </p:cBhvr>
                                      <p:tavLst>
                                        <p:tav tm="0">
                                          <p:val>
                                            <p:fltVal val="90"/>
                                          </p:val>
                                        </p:tav>
                                        <p:tav tm="100000">
                                          <p:val>
                                            <p:fltVal val="0"/>
                                          </p:val>
                                        </p:tav>
                                      </p:tavLst>
                                    </p:anim>
                                    <p:animEffect transition="in" filter="fade">
                                      <p:cBhvr>
                                        <p:cTn id="102" dur="1000"/>
                                        <p:tgtEl>
                                          <p:spTgt spid="32"/>
                                        </p:tgtEl>
                                      </p:cBhvr>
                                    </p:animEffect>
                                  </p:childTnLst>
                                </p:cTn>
                              </p:par>
                              <p:par>
                                <p:cTn id="103" presetID="31" presetClass="entr" presetSubtype="0" fill="hold"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1000" fill="hold"/>
                                        <p:tgtEl>
                                          <p:spTgt spid="30"/>
                                        </p:tgtEl>
                                        <p:attrNameLst>
                                          <p:attrName>ppt_w</p:attrName>
                                        </p:attrNameLst>
                                      </p:cBhvr>
                                      <p:tavLst>
                                        <p:tav tm="0">
                                          <p:val>
                                            <p:fltVal val="0"/>
                                          </p:val>
                                        </p:tav>
                                        <p:tav tm="100000">
                                          <p:val>
                                            <p:strVal val="#ppt_w"/>
                                          </p:val>
                                        </p:tav>
                                      </p:tavLst>
                                    </p:anim>
                                    <p:anim calcmode="lin" valueType="num">
                                      <p:cBhvr>
                                        <p:cTn id="112" dur="1000" fill="hold"/>
                                        <p:tgtEl>
                                          <p:spTgt spid="30"/>
                                        </p:tgtEl>
                                        <p:attrNameLst>
                                          <p:attrName>ppt_h</p:attrName>
                                        </p:attrNameLst>
                                      </p:cBhvr>
                                      <p:tavLst>
                                        <p:tav tm="0">
                                          <p:val>
                                            <p:fltVal val="0"/>
                                          </p:val>
                                        </p:tav>
                                        <p:tav tm="100000">
                                          <p:val>
                                            <p:strVal val="#ppt_h"/>
                                          </p:val>
                                        </p:tav>
                                      </p:tavLst>
                                    </p:anim>
                                    <p:anim calcmode="lin" valueType="num">
                                      <p:cBhvr>
                                        <p:cTn id="113" dur="1000" fill="hold"/>
                                        <p:tgtEl>
                                          <p:spTgt spid="30"/>
                                        </p:tgtEl>
                                        <p:attrNameLst>
                                          <p:attrName>style.rotation</p:attrName>
                                        </p:attrNameLst>
                                      </p:cBhvr>
                                      <p:tavLst>
                                        <p:tav tm="0">
                                          <p:val>
                                            <p:fltVal val="90"/>
                                          </p:val>
                                        </p:tav>
                                        <p:tav tm="100000">
                                          <p:val>
                                            <p:fltVal val="0"/>
                                          </p:val>
                                        </p:tav>
                                      </p:tavLst>
                                    </p:anim>
                                    <p:animEffect transition="in" filter="fade">
                                      <p:cBhvr>
                                        <p:cTn id="114" dur="1000"/>
                                        <p:tgtEl>
                                          <p:spTgt spid="30"/>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1000" fill="hold"/>
                                        <p:tgtEl>
                                          <p:spTgt spid="31"/>
                                        </p:tgtEl>
                                        <p:attrNameLst>
                                          <p:attrName>ppt_w</p:attrName>
                                        </p:attrNameLst>
                                      </p:cBhvr>
                                      <p:tavLst>
                                        <p:tav tm="0">
                                          <p:val>
                                            <p:fltVal val="0"/>
                                          </p:val>
                                        </p:tav>
                                        <p:tav tm="100000">
                                          <p:val>
                                            <p:strVal val="#ppt_w"/>
                                          </p:val>
                                        </p:tav>
                                      </p:tavLst>
                                    </p:anim>
                                    <p:anim calcmode="lin" valueType="num">
                                      <p:cBhvr>
                                        <p:cTn id="118" dur="1000" fill="hold"/>
                                        <p:tgtEl>
                                          <p:spTgt spid="31"/>
                                        </p:tgtEl>
                                        <p:attrNameLst>
                                          <p:attrName>ppt_h</p:attrName>
                                        </p:attrNameLst>
                                      </p:cBhvr>
                                      <p:tavLst>
                                        <p:tav tm="0">
                                          <p:val>
                                            <p:fltVal val="0"/>
                                          </p:val>
                                        </p:tav>
                                        <p:tav tm="100000">
                                          <p:val>
                                            <p:strVal val="#ppt_h"/>
                                          </p:val>
                                        </p:tav>
                                      </p:tavLst>
                                    </p:anim>
                                    <p:anim calcmode="lin" valueType="num">
                                      <p:cBhvr>
                                        <p:cTn id="119" dur="1000" fill="hold"/>
                                        <p:tgtEl>
                                          <p:spTgt spid="31"/>
                                        </p:tgtEl>
                                        <p:attrNameLst>
                                          <p:attrName>style.rotation</p:attrName>
                                        </p:attrNameLst>
                                      </p:cBhvr>
                                      <p:tavLst>
                                        <p:tav tm="0">
                                          <p:val>
                                            <p:fltVal val="90"/>
                                          </p:val>
                                        </p:tav>
                                        <p:tav tm="100000">
                                          <p:val>
                                            <p:fltVal val="0"/>
                                          </p:val>
                                        </p:tav>
                                      </p:tavLst>
                                    </p:anim>
                                    <p:animEffect transition="in" filter="fade">
                                      <p:cBhvr>
                                        <p:cTn id="12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0" grpId="0" animBg="1"/>
      <p:bldP spid="21" grpId="0"/>
      <p:bldP spid="25" grpId="0"/>
      <p:bldP spid="27" grpId="0"/>
      <p:bldP spid="28" grpId="0" animBg="1"/>
      <p:bldP spid="19" grpId="0" animBg="1"/>
      <p:bldP spid="22" grpId="0"/>
      <p:bldP spid="26" grpId="0"/>
      <p:bldP spid="30" grpId="0"/>
      <p:bldP spid="3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81236586"/>
              </p:ext>
            </p:extLst>
          </p:nvPr>
        </p:nvGraphicFramePr>
        <p:xfrm>
          <a:off x="4924924" y="1921150"/>
          <a:ext cx="4305781" cy="458119"/>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4305781">
                  <a:extLst>
                    <a:ext uri="{9D8B030D-6E8A-4147-A177-3AD203B41FA5}">
                      <a16:colId xmlns:a16="http://schemas.microsoft.com/office/drawing/2014/main" val="356247"/>
                    </a:ext>
                  </a:extLst>
                </a:gridCol>
              </a:tblGrid>
              <a:tr h="458119">
                <a:tc>
                  <a:txBody>
                    <a:bodyPr/>
                    <a:lstStyle/>
                    <a:p>
                      <a:pPr marL="0" lvl="0" indent="0" algn="ctr" rtl="1">
                        <a:spcAft>
                          <a:spcPts val="0"/>
                        </a:spcAft>
                        <a:buFont typeface="Wingdings" panose="05000000000000000000" pitchFamily="2" charset="2"/>
                        <a:buNone/>
                      </a:pPr>
                      <a:r>
                        <a:rPr lang="en-US" sz="2500" dirty="0">
                          <a:solidFill>
                            <a:schemeClr val="bg1"/>
                          </a:solidFill>
                          <a:effectLst/>
                          <a:uFill>
                            <a:solidFill>
                              <a:srgbClr val="FFC000"/>
                            </a:solidFill>
                          </a:uFill>
                          <a:latin typeface="+mn-lt"/>
                        </a:rPr>
                        <a:t>   </a:t>
                      </a:r>
                      <a:r>
                        <a:rPr lang="ar-JO" sz="3000" dirty="0">
                          <a:solidFill>
                            <a:schemeClr val="bg1"/>
                          </a:solidFill>
                          <a:effectLst/>
                          <a:uFill>
                            <a:solidFill>
                              <a:srgbClr val="FFC000"/>
                            </a:solidFill>
                          </a:uFill>
                          <a:latin typeface="+mn-lt"/>
                        </a:rPr>
                        <a:t>5</a:t>
                      </a:r>
                      <a:r>
                        <a:rPr lang="ar-JO" sz="2500" dirty="0">
                          <a:solidFill>
                            <a:schemeClr val="bg1"/>
                          </a:solidFill>
                          <a:effectLst/>
                          <a:uFill>
                            <a:solidFill>
                              <a:srgbClr val="FFC000"/>
                            </a:solidFill>
                          </a:uFill>
                          <a:latin typeface="+mn-lt"/>
                        </a:rPr>
                        <a:t> </a:t>
                      </a:r>
                      <a:r>
                        <a:rPr lang="en-US" sz="2500" dirty="0">
                          <a:solidFill>
                            <a:schemeClr val="bg1"/>
                          </a:solidFill>
                          <a:effectLst/>
                          <a:uFill>
                            <a:solidFill>
                              <a:srgbClr val="FFC000"/>
                            </a:solidFill>
                          </a:uFill>
                          <a:latin typeface="+mn-lt"/>
                        </a:rPr>
                        <a:t> </a:t>
                      </a:r>
                      <a:r>
                        <a:rPr lang="ar-JO" sz="2500" dirty="0">
                          <a:solidFill>
                            <a:schemeClr val="bg1"/>
                          </a:solidFill>
                          <a:effectLst/>
                          <a:uFill>
                            <a:solidFill>
                              <a:srgbClr val="FFC000"/>
                            </a:solidFill>
                          </a:uFill>
                          <a:latin typeface="+mn-lt"/>
                        </a:rPr>
                        <a:t> المهام الحكومية</a:t>
                      </a:r>
                    </a:p>
                  </a:txBody>
                  <a:tcPr marL="68580" marR="68580" marT="0" marB="0">
                    <a:solidFill>
                      <a:srgbClr val="63543D"/>
                    </a:solidFill>
                  </a:tcPr>
                </a:tc>
                <a:extLst>
                  <a:ext uri="{0D108BD9-81ED-4DB2-BD59-A6C34878D82A}">
                    <a16:rowId xmlns:a16="http://schemas.microsoft.com/office/drawing/2014/main" val="102467898"/>
                  </a:ext>
                </a:extLst>
              </a:tr>
            </a:tbl>
          </a:graphicData>
        </a:graphic>
      </p:graphicFrame>
      <p:sp>
        <p:nvSpPr>
          <p:cNvPr id="23" name="TextBox 22"/>
          <p:cNvSpPr txBox="1"/>
          <p:nvPr/>
        </p:nvSpPr>
        <p:spPr>
          <a:xfrm>
            <a:off x="7467818" y="1259555"/>
            <a:ext cx="4724182" cy="523527"/>
          </a:xfrm>
          <a:prstGeom prst="rect">
            <a:avLst/>
          </a:prstGeom>
          <a:solidFill>
            <a:srgbClr val="63543D"/>
          </a:solidFill>
          <a:effectLst>
            <a:glow rad="228600">
              <a:schemeClr val="accent3">
                <a:satMod val="175000"/>
                <a:alpha val="40000"/>
              </a:schemeClr>
            </a:glow>
            <a:outerShdw blurRad="63500" sx="102000" sy="102000" algn="ctr" rotWithShape="0">
              <a:prstClr val="black">
                <a:alpha val="40000"/>
              </a:prstClr>
            </a:outerShdw>
          </a:effectLst>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prstClr val="white"/>
                </a:solidFill>
                <a:effectLst/>
                <a:uLnTx/>
                <a:uFillTx/>
                <a:latin typeface="Calibri" panose="020F0502020204030204"/>
                <a:ea typeface="+mn-ea"/>
                <a:cs typeface="Traditional Arabic" pitchFamily="18" charset="-78"/>
              </a:rPr>
              <a:t>محور التنفيذ</a:t>
            </a:r>
          </a:p>
        </p:txBody>
      </p:sp>
      <p:sp>
        <p:nvSpPr>
          <p:cNvPr id="2" name="AutoShape 2" descr="C:\Users\fares.k\Desktop\pics\Planning...webp"/>
          <p:cNvSpPr>
            <a:spLocks noChangeAspect="1" noChangeArrowheads="1"/>
          </p:cNvSpPr>
          <p:nvPr/>
        </p:nvSpPr>
        <p:spPr bwMode="auto">
          <a:xfrm>
            <a:off x="213632" y="6973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C:\Users\fares.k\Desktop\pics\Planning...webp"/>
          <p:cNvSpPr>
            <a:spLocks noChangeAspect="1" noChangeArrowheads="1"/>
          </p:cNvSpPr>
          <p:nvPr/>
        </p:nvSpPr>
        <p:spPr bwMode="auto">
          <a:xfrm>
            <a:off x="210457" y="841829"/>
            <a:ext cx="2550060" cy="2550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276443887"/>
              </p:ext>
            </p:extLst>
          </p:nvPr>
        </p:nvGraphicFramePr>
        <p:xfrm>
          <a:off x="7962441" y="4459775"/>
          <a:ext cx="2738108" cy="352743"/>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738108">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200" b="1" kern="1200" dirty="0">
                          <a:solidFill>
                            <a:schemeClr val="bg1"/>
                          </a:solidFill>
                          <a:effectLst/>
                          <a:uFill>
                            <a:solidFill>
                              <a:srgbClr val="FFC000"/>
                            </a:solidFill>
                          </a:uFill>
                          <a:latin typeface="+mn-lt"/>
                          <a:ea typeface="+mn-ea"/>
                          <a:cs typeface="+mn-cs"/>
                        </a:rPr>
                        <a:t>إدارة العمليات</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74258287"/>
              </p:ext>
            </p:extLst>
          </p:nvPr>
        </p:nvGraphicFramePr>
        <p:xfrm>
          <a:off x="4770919" y="4451444"/>
          <a:ext cx="1813611"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1813611">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تقديم الخدمات</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sp>
        <p:nvSpPr>
          <p:cNvPr id="5" name="Down Arrow 4"/>
          <p:cNvSpPr/>
          <p:nvPr/>
        </p:nvSpPr>
        <p:spPr>
          <a:xfrm>
            <a:off x="9141719" y="3912792"/>
            <a:ext cx="189776" cy="417160"/>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8" name="Rectangle 17"/>
          <p:cNvSpPr/>
          <p:nvPr/>
        </p:nvSpPr>
        <p:spPr>
          <a:xfrm>
            <a:off x="8409296" y="5757166"/>
            <a:ext cx="1933543"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إدارة العمليات</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1" name="Rectangle 20"/>
          <p:cNvSpPr/>
          <p:nvPr/>
        </p:nvSpPr>
        <p:spPr>
          <a:xfrm>
            <a:off x="4654045" y="5289055"/>
            <a:ext cx="2016899"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تقديم الخدمات</a:t>
            </a:r>
          </a:p>
        </p:txBody>
      </p:sp>
      <p:sp>
        <p:nvSpPr>
          <p:cNvPr id="25" name="Rectangle 24"/>
          <p:cNvSpPr/>
          <p:nvPr/>
        </p:nvSpPr>
        <p:spPr>
          <a:xfrm>
            <a:off x="4693318" y="5706042"/>
            <a:ext cx="1938351"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تقديم الخدمات</a:t>
            </a:r>
          </a:p>
        </p:txBody>
      </p:sp>
      <p:sp>
        <p:nvSpPr>
          <p:cNvPr id="27" name="Rectangle 26"/>
          <p:cNvSpPr/>
          <p:nvPr/>
        </p:nvSpPr>
        <p:spPr>
          <a:xfrm>
            <a:off x="8330750" y="5289055"/>
            <a:ext cx="2012089"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إدارة العمليات</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3963872" y="2588346"/>
            <a:ext cx="7935086" cy="1281116"/>
          </a:xfrm>
          <a:prstGeom prst="rect">
            <a:avLst/>
          </a:prstGeom>
          <a:blipFill>
            <a:blip r:embed="rId3"/>
            <a:stretch>
              <a:fillRect/>
            </a:stretch>
          </a:blipFill>
          <a:effectLst>
            <a:outerShdw blurRad="63500" sx="102000" sy="102000" algn="ctr" rotWithShape="0">
              <a:srgbClr val="63543D">
                <a:alpha val="40000"/>
              </a:srgbClr>
            </a:outerShdw>
          </a:effectLst>
        </p:spPr>
        <p:txBody>
          <a:bodyPr wrap="square" lIns="91440" rIns="91440" rtlCol="0" anchor="ctr">
            <a:noAutofit/>
          </a:bodyPr>
          <a:lstStyle/>
          <a:p>
            <a:pPr lvl="0" algn="ctr" rtl="1">
              <a:defRPr/>
            </a:pPr>
            <a:r>
              <a:rPr lang="ar-JO" altLang="en-US" b="1" dirty="0">
                <a:solidFill>
                  <a:srgbClr val="323232"/>
                </a:solidFill>
                <a:latin typeface="Calibri Light" panose="020F0302020204030204"/>
                <a:cs typeface="Traditional Arabic" pitchFamily="18" charset="-78"/>
              </a:rPr>
              <a:t>قدرة الجهة على تطبيق المرتكزات الأساسية للعمل الحكومي في المجال التخصصي لها وتحقيق النتائج المرجوة من عملها من خلال تطبيق متطلبات إدارة العمليات وتقديم الخدمات بناء على ما يتوافق مع خططها ومهامها وطبيعة عملها وما تحققه من نتائج بغرض رفع مستوى الأداء المؤسسي</a:t>
            </a:r>
            <a:endParaRPr kumimoji="0" lang="ar-JO" altLang="en-US" sz="1800" b="1" i="0" u="none" strike="noStrike" kern="1200" cap="none" spc="0" normalizeH="0" baseline="0" noProof="0" dirty="0">
              <a:ln>
                <a:noFill/>
              </a:ln>
              <a:solidFill>
                <a:srgbClr val="323232"/>
              </a:solidFill>
              <a:effectLst/>
              <a:uLnTx/>
              <a:uFillTx/>
              <a:latin typeface="Calibri Light" panose="020F0302020204030204"/>
              <a:ea typeface="+mn-ea"/>
              <a:cs typeface="Traditional Arabic" pitchFamily="18" charset="-78"/>
            </a:endParaRPr>
          </a:p>
        </p:txBody>
      </p:sp>
      <p:sp>
        <p:nvSpPr>
          <p:cNvPr id="19" name="Down Arrow 18"/>
          <p:cNvSpPr/>
          <p:nvPr/>
        </p:nvSpPr>
        <p:spPr>
          <a:xfrm>
            <a:off x="5582233" y="3939004"/>
            <a:ext cx="190982" cy="390948"/>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6" name="Title 1"/>
          <p:cNvSpPr>
            <a:spLocks noGrp="1"/>
          </p:cNvSpPr>
          <p:nvPr>
            <p:ph type="title"/>
          </p:nvPr>
        </p:nvSpPr>
        <p:spPr>
          <a:xfrm>
            <a:off x="764067" y="16403"/>
            <a:ext cx="10018295" cy="1305678"/>
          </a:xfrm>
        </p:spPr>
        <p:txBody>
          <a:bodyPr>
            <a:normAutofit/>
          </a:bodyPr>
          <a:lstStyle/>
          <a:p>
            <a:pPr algn="ctr" rtl="1"/>
            <a:r>
              <a:rPr lang="ar-JO" sz="4000" b="1" dirty="0">
                <a:solidFill>
                  <a:schemeClr val="accent4">
                    <a:lumMod val="50000"/>
                  </a:schemeClr>
                </a:solidFill>
                <a:latin typeface="Calibri" panose="020F0502020204030204"/>
                <a:ea typeface="+mn-ea"/>
                <a:cs typeface="+mn-cs"/>
              </a:rPr>
              <a:t>معايير التميز</a:t>
            </a:r>
            <a:endParaRPr lang="en-US" sz="4000" b="1" dirty="0">
              <a:solidFill>
                <a:schemeClr val="accent4">
                  <a:lumMod val="50000"/>
                </a:schemeClr>
              </a:solidFill>
              <a:latin typeface="Calibri" panose="020F0502020204030204"/>
              <a:ea typeface="+mn-ea"/>
              <a:cs typeface="+mn-cs"/>
            </a:endParaRPr>
          </a:p>
        </p:txBody>
      </p:sp>
      <p:pic>
        <p:nvPicPr>
          <p:cNvPr id="17" name="Picture 16"/>
          <p:cNvPicPr>
            <a:picLocks noChangeAspect="1"/>
          </p:cNvPicPr>
          <p:nvPr/>
        </p:nvPicPr>
        <p:blipFill>
          <a:blip r:embed="rId4"/>
          <a:stretch>
            <a:fillRect/>
          </a:stretch>
        </p:blipFill>
        <p:spPr>
          <a:xfrm>
            <a:off x="249918" y="745081"/>
            <a:ext cx="2038138" cy="1912989"/>
          </a:xfrm>
          <a:prstGeom prst="rect">
            <a:avLst/>
          </a:prstGeom>
        </p:spPr>
      </p:pic>
    </p:spTree>
    <p:extLst>
      <p:ext uri="{BB962C8B-B14F-4D97-AF65-F5344CB8AC3E}">
        <p14:creationId xmlns:p14="http://schemas.microsoft.com/office/powerpoint/2010/main" val="9148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1" grpId="0"/>
      <p:bldP spid="25" grpId="0"/>
      <p:bldP spid="27" grpId="0"/>
      <p:bldP spid="2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87377157"/>
              </p:ext>
            </p:extLst>
          </p:nvPr>
        </p:nvGraphicFramePr>
        <p:xfrm>
          <a:off x="5020837" y="1981996"/>
          <a:ext cx="4305781" cy="458119"/>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4305781">
                  <a:extLst>
                    <a:ext uri="{9D8B030D-6E8A-4147-A177-3AD203B41FA5}">
                      <a16:colId xmlns:a16="http://schemas.microsoft.com/office/drawing/2014/main" val="356247"/>
                    </a:ext>
                  </a:extLst>
                </a:gridCol>
              </a:tblGrid>
              <a:tr h="458119">
                <a:tc>
                  <a:txBody>
                    <a:bodyPr/>
                    <a:lstStyle/>
                    <a:p>
                      <a:pPr marL="0" lvl="0" indent="0" algn="ctr" rtl="1">
                        <a:spcAft>
                          <a:spcPts val="0"/>
                        </a:spcAft>
                        <a:buFont typeface="Wingdings" panose="05000000000000000000" pitchFamily="2" charset="2"/>
                        <a:buNone/>
                      </a:pPr>
                      <a:r>
                        <a:rPr lang="ar-JO" sz="3000" dirty="0">
                          <a:solidFill>
                            <a:schemeClr val="bg1"/>
                          </a:solidFill>
                          <a:effectLst/>
                          <a:uFill>
                            <a:solidFill>
                              <a:srgbClr val="FFC000"/>
                            </a:solidFill>
                          </a:uFill>
                          <a:latin typeface="+mn-lt"/>
                        </a:rPr>
                        <a:t>6</a:t>
                      </a:r>
                      <a:r>
                        <a:rPr lang="en-US" sz="2500" dirty="0">
                          <a:solidFill>
                            <a:schemeClr val="bg1"/>
                          </a:solidFill>
                          <a:effectLst/>
                          <a:uFill>
                            <a:solidFill>
                              <a:srgbClr val="FFC000"/>
                            </a:solidFill>
                          </a:uFill>
                          <a:latin typeface="+mn-lt"/>
                        </a:rPr>
                        <a:t>   </a:t>
                      </a:r>
                      <a:r>
                        <a:rPr lang="ar-JO" sz="2500" dirty="0">
                          <a:solidFill>
                            <a:schemeClr val="bg1"/>
                          </a:solidFill>
                          <a:effectLst/>
                          <a:uFill>
                            <a:solidFill>
                              <a:srgbClr val="FFC000"/>
                            </a:solidFill>
                          </a:uFill>
                          <a:latin typeface="+mn-lt"/>
                        </a:rPr>
                        <a:t> التحول الرقمي</a:t>
                      </a:r>
                    </a:p>
                  </a:txBody>
                  <a:tcPr marL="68580" marR="68580" marT="0" marB="0">
                    <a:solidFill>
                      <a:srgbClr val="63543D"/>
                    </a:solidFill>
                  </a:tcPr>
                </a:tc>
                <a:extLst>
                  <a:ext uri="{0D108BD9-81ED-4DB2-BD59-A6C34878D82A}">
                    <a16:rowId xmlns:a16="http://schemas.microsoft.com/office/drawing/2014/main" val="102467898"/>
                  </a:ext>
                </a:extLst>
              </a:tr>
            </a:tbl>
          </a:graphicData>
        </a:graphic>
      </p:graphicFrame>
      <p:sp>
        <p:nvSpPr>
          <p:cNvPr id="23" name="TextBox 22"/>
          <p:cNvSpPr txBox="1"/>
          <p:nvPr/>
        </p:nvSpPr>
        <p:spPr>
          <a:xfrm>
            <a:off x="7269119" y="1383616"/>
            <a:ext cx="4724182" cy="523527"/>
          </a:xfrm>
          <a:prstGeom prst="rect">
            <a:avLst/>
          </a:prstGeom>
          <a:solidFill>
            <a:srgbClr val="63543D"/>
          </a:solidFill>
          <a:effectLst>
            <a:glow rad="228600">
              <a:schemeClr val="accent3">
                <a:satMod val="175000"/>
                <a:alpha val="40000"/>
              </a:schemeClr>
            </a:glow>
            <a:outerShdw blurRad="63500" sx="102000" sy="102000" algn="ctr" rotWithShape="0">
              <a:prstClr val="black">
                <a:alpha val="40000"/>
              </a:prstClr>
            </a:outerShdw>
          </a:effectLst>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prstClr val="white"/>
                </a:solidFill>
                <a:effectLst/>
                <a:uLnTx/>
                <a:uFillTx/>
                <a:latin typeface="Calibri" panose="020F0502020204030204"/>
                <a:ea typeface="+mn-ea"/>
                <a:cs typeface="Traditional Arabic" pitchFamily="18" charset="-78"/>
              </a:rPr>
              <a:t>محور التنفيذ</a:t>
            </a:r>
          </a:p>
        </p:txBody>
      </p:sp>
      <p:sp>
        <p:nvSpPr>
          <p:cNvPr id="2" name="AutoShape 2" descr="C:\Users\fares.k\Desktop\pics\Planni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C:\Users\fares.k\Desktop\pics\Planning...webp"/>
          <p:cNvSpPr>
            <a:spLocks noChangeAspect="1" noChangeArrowheads="1"/>
          </p:cNvSpPr>
          <p:nvPr/>
        </p:nvSpPr>
        <p:spPr bwMode="auto">
          <a:xfrm>
            <a:off x="460375" y="813480"/>
            <a:ext cx="2550060" cy="2550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224539083"/>
              </p:ext>
            </p:extLst>
          </p:nvPr>
        </p:nvGraphicFramePr>
        <p:xfrm>
          <a:off x="8175817" y="4511254"/>
          <a:ext cx="2738108" cy="352743"/>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738108">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200" b="1" kern="1200" dirty="0">
                          <a:solidFill>
                            <a:schemeClr val="bg1"/>
                          </a:solidFill>
                          <a:effectLst/>
                          <a:uFill>
                            <a:solidFill>
                              <a:srgbClr val="FFC000"/>
                            </a:solidFill>
                          </a:uFill>
                          <a:latin typeface="+mn-lt"/>
                          <a:ea typeface="+mn-ea"/>
                          <a:cs typeface="+mn-cs"/>
                        </a:rPr>
                        <a:t>البنية التحتية  الرقمية</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78510239"/>
              </p:ext>
            </p:extLst>
          </p:nvPr>
        </p:nvGraphicFramePr>
        <p:xfrm>
          <a:off x="4984295" y="4502923"/>
          <a:ext cx="1813611"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1813611">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الخدمات الرقمية</a:t>
                      </a:r>
                    </a:p>
                  </a:txBody>
                  <a:tcPr marL="68580" marR="68580" marT="0" marB="0">
                    <a:solidFill>
                      <a:srgbClr val="63543D"/>
                    </a:solidFill>
                  </a:tcPr>
                </a:tc>
                <a:extLst>
                  <a:ext uri="{0D108BD9-81ED-4DB2-BD59-A6C34878D82A}">
                    <a16:rowId xmlns:a16="http://schemas.microsoft.com/office/drawing/2014/main" val="1161709305"/>
                  </a:ext>
                </a:extLst>
              </a:tr>
            </a:tbl>
          </a:graphicData>
        </a:graphic>
      </p:graphicFrame>
      <p:sp>
        <p:nvSpPr>
          <p:cNvPr id="5" name="Down Arrow 4"/>
          <p:cNvSpPr/>
          <p:nvPr/>
        </p:nvSpPr>
        <p:spPr>
          <a:xfrm>
            <a:off x="9355095" y="3964271"/>
            <a:ext cx="189776" cy="417160"/>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8" name="Rectangle 17"/>
          <p:cNvSpPr/>
          <p:nvPr/>
        </p:nvSpPr>
        <p:spPr>
          <a:xfrm>
            <a:off x="8545895" y="5709866"/>
            <a:ext cx="1933543"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البنية التحتية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1" name="Rectangle 20"/>
          <p:cNvSpPr/>
          <p:nvPr/>
        </p:nvSpPr>
        <p:spPr>
          <a:xfrm>
            <a:off x="4700709" y="5340534"/>
            <a:ext cx="2183611"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الخدمات الرقمية</a:t>
            </a:r>
          </a:p>
        </p:txBody>
      </p:sp>
      <p:sp>
        <p:nvSpPr>
          <p:cNvPr id="25" name="Rectangle 24"/>
          <p:cNvSpPr/>
          <p:nvPr/>
        </p:nvSpPr>
        <p:spPr>
          <a:xfrm>
            <a:off x="4779256" y="5721567"/>
            <a:ext cx="2105064"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الخدمات الرقمية</a:t>
            </a:r>
          </a:p>
        </p:txBody>
      </p:sp>
      <p:sp>
        <p:nvSpPr>
          <p:cNvPr id="27" name="Rectangle 26"/>
          <p:cNvSpPr/>
          <p:nvPr/>
        </p:nvSpPr>
        <p:spPr>
          <a:xfrm>
            <a:off x="8538826" y="5243168"/>
            <a:ext cx="2012089"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البنية التحتية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4021673" y="2631888"/>
            <a:ext cx="7935086" cy="1281116"/>
          </a:xfrm>
          <a:prstGeom prst="rect">
            <a:avLst/>
          </a:prstGeom>
          <a:blipFill>
            <a:blip r:embed="rId3"/>
            <a:stretch>
              <a:fillRect/>
            </a:stretch>
          </a:blipFill>
          <a:effectLst>
            <a:outerShdw blurRad="63500" sx="102000" sy="102000" algn="ctr" rotWithShape="0">
              <a:srgbClr val="63543D">
                <a:alpha val="40000"/>
              </a:srgbClr>
            </a:outerShdw>
          </a:effectLst>
        </p:spPr>
        <p:txBody>
          <a:bodyPr wrap="square" lIns="91440" rIns="91440" rtlCol="0" anchor="ctr">
            <a:noAutofit/>
          </a:bodyPr>
          <a:lstStyle/>
          <a:p>
            <a:pPr lvl="0" algn="ctr" rtl="1">
              <a:defRPr/>
            </a:pPr>
            <a:r>
              <a:rPr lang="ar-JO" altLang="en-US" b="1" dirty="0">
                <a:solidFill>
                  <a:srgbClr val="323232"/>
                </a:solidFill>
                <a:latin typeface="Calibri Light" panose="020F0302020204030204"/>
                <a:cs typeface="Traditional Arabic" pitchFamily="18" charset="-78"/>
              </a:rPr>
              <a:t>قدرة الجهة على تطبيق معايير التحول الرقمي من خلال توفير البنية التحتية الرقمية اللازمة لتقديم خدمات رقمية ذات مستوى عالي وبما يتوافق مع طبيعمة عملها. يتكون هذا المعيار الرئيسي من معياريين فرعيين هما البنية التحتية الرقمية، والخدمات الرقمية</a:t>
            </a:r>
            <a:endParaRPr kumimoji="0" lang="ar-JO" altLang="en-US" sz="1800" b="1" i="0" u="none" strike="noStrike" kern="1200" cap="none" spc="0" normalizeH="0" baseline="0" noProof="0" dirty="0">
              <a:ln>
                <a:noFill/>
              </a:ln>
              <a:solidFill>
                <a:srgbClr val="323232"/>
              </a:solidFill>
              <a:effectLst/>
              <a:uLnTx/>
              <a:uFillTx/>
              <a:latin typeface="Calibri Light" panose="020F0302020204030204"/>
              <a:ea typeface="+mn-ea"/>
              <a:cs typeface="Traditional Arabic" pitchFamily="18" charset="-78"/>
            </a:endParaRPr>
          </a:p>
        </p:txBody>
      </p:sp>
      <p:sp>
        <p:nvSpPr>
          <p:cNvPr id="19" name="Down Arrow 18"/>
          <p:cNvSpPr/>
          <p:nvPr/>
        </p:nvSpPr>
        <p:spPr>
          <a:xfrm>
            <a:off x="5795609" y="3990483"/>
            <a:ext cx="190982" cy="390948"/>
          </a:xfrm>
          <a:prstGeom prst="downArrow">
            <a:avLst/>
          </a:prstGeom>
          <a:solidFill>
            <a:srgbClr val="635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7" name="Title 1"/>
          <p:cNvSpPr>
            <a:spLocks noGrp="1"/>
          </p:cNvSpPr>
          <p:nvPr>
            <p:ph type="title"/>
          </p:nvPr>
        </p:nvSpPr>
        <p:spPr>
          <a:xfrm>
            <a:off x="783366" y="13027"/>
            <a:ext cx="10018295" cy="1305678"/>
          </a:xfrm>
        </p:spPr>
        <p:txBody>
          <a:bodyPr>
            <a:normAutofit/>
          </a:bodyPr>
          <a:lstStyle/>
          <a:p>
            <a:pPr algn="ctr" rtl="1"/>
            <a:r>
              <a:rPr lang="ar-JO" sz="4000" b="1" dirty="0">
                <a:solidFill>
                  <a:schemeClr val="accent4">
                    <a:lumMod val="50000"/>
                  </a:schemeClr>
                </a:solidFill>
                <a:latin typeface="Calibri" panose="020F0502020204030204"/>
                <a:ea typeface="+mn-ea"/>
                <a:cs typeface="+mn-cs"/>
              </a:rPr>
              <a:t>معايير التميز</a:t>
            </a:r>
            <a:endParaRPr lang="en-US" sz="4000" b="1" dirty="0">
              <a:solidFill>
                <a:schemeClr val="accent4">
                  <a:lumMod val="50000"/>
                </a:schemeClr>
              </a:solidFill>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249918" y="745081"/>
            <a:ext cx="2038138" cy="1912989"/>
          </a:xfrm>
          <a:prstGeom prst="rect">
            <a:avLst/>
          </a:prstGeom>
        </p:spPr>
      </p:pic>
    </p:spTree>
    <p:extLst>
      <p:ext uri="{BB962C8B-B14F-4D97-AF65-F5344CB8AC3E}">
        <p14:creationId xmlns:p14="http://schemas.microsoft.com/office/powerpoint/2010/main" val="549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1" grpId="0"/>
      <p:bldP spid="25" grpId="0"/>
      <p:bldP spid="27" grpId="0"/>
      <p:bldP spid="2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70141121"/>
              </p:ext>
            </p:extLst>
          </p:nvPr>
        </p:nvGraphicFramePr>
        <p:xfrm>
          <a:off x="4882952" y="1879849"/>
          <a:ext cx="4305781" cy="458119"/>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4305781">
                  <a:extLst>
                    <a:ext uri="{9D8B030D-6E8A-4147-A177-3AD203B41FA5}">
                      <a16:colId xmlns:a16="http://schemas.microsoft.com/office/drawing/2014/main" val="356247"/>
                    </a:ext>
                  </a:extLst>
                </a:gridCol>
              </a:tblGrid>
              <a:tr h="458119">
                <a:tc>
                  <a:txBody>
                    <a:bodyPr/>
                    <a:lstStyle/>
                    <a:p>
                      <a:pPr marL="0" lvl="0" indent="0" algn="ctr" rtl="1">
                        <a:spcAft>
                          <a:spcPts val="0"/>
                        </a:spcAft>
                        <a:buFont typeface="Wingdings" panose="05000000000000000000" pitchFamily="2" charset="2"/>
                        <a:buNone/>
                      </a:pPr>
                      <a:r>
                        <a:rPr lang="ar-JO" sz="3000" dirty="0">
                          <a:solidFill>
                            <a:schemeClr val="bg1"/>
                          </a:solidFill>
                          <a:effectLst/>
                          <a:uFill>
                            <a:solidFill>
                              <a:srgbClr val="FFC000"/>
                            </a:solidFill>
                          </a:uFill>
                          <a:latin typeface="+mn-lt"/>
                        </a:rPr>
                        <a:t>7</a:t>
                      </a:r>
                      <a:r>
                        <a:rPr lang="ar-JO" sz="2500" dirty="0">
                          <a:solidFill>
                            <a:schemeClr val="bg1"/>
                          </a:solidFill>
                          <a:effectLst/>
                          <a:uFill>
                            <a:solidFill>
                              <a:srgbClr val="FFC000"/>
                            </a:solidFill>
                          </a:uFill>
                          <a:latin typeface="+mn-lt"/>
                        </a:rPr>
                        <a:t>   التحسين والتطوير</a:t>
                      </a:r>
                    </a:p>
                  </a:txBody>
                  <a:tcPr marL="68580" marR="68580" marT="0" marB="0">
                    <a:solidFill>
                      <a:srgbClr val="4D4E50"/>
                    </a:solidFill>
                  </a:tcPr>
                </a:tc>
                <a:extLst>
                  <a:ext uri="{0D108BD9-81ED-4DB2-BD59-A6C34878D82A}">
                    <a16:rowId xmlns:a16="http://schemas.microsoft.com/office/drawing/2014/main" val="102467898"/>
                  </a:ext>
                </a:extLst>
              </a:tr>
            </a:tbl>
          </a:graphicData>
        </a:graphic>
      </p:graphicFrame>
      <p:sp>
        <p:nvSpPr>
          <p:cNvPr id="23" name="TextBox 22"/>
          <p:cNvSpPr txBox="1"/>
          <p:nvPr/>
        </p:nvSpPr>
        <p:spPr>
          <a:xfrm>
            <a:off x="7356568" y="1193808"/>
            <a:ext cx="4724182" cy="523527"/>
          </a:xfrm>
          <a:prstGeom prst="rect">
            <a:avLst/>
          </a:prstGeom>
          <a:solidFill>
            <a:srgbClr val="4D4E50"/>
          </a:solidFill>
          <a:effectLst>
            <a:glow rad="228600">
              <a:schemeClr val="accent3">
                <a:satMod val="175000"/>
                <a:alpha val="40000"/>
              </a:schemeClr>
            </a:glow>
            <a:outerShdw blurRad="63500" sx="102000" sy="102000" algn="ctr" rotWithShape="0">
              <a:prstClr val="black">
                <a:alpha val="40000"/>
              </a:prstClr>
            </a:outerShdw>
          </a:effectLst>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a:ln>
                  <a:noFill/>
                </a:ln>
                <a:solidFill>
                  <a:prstClr val="white"/>
                </a:solidFill>
                <a:effectLst/>
                <a:uLnTx/>
                <a:uFillTx/>
                <a:latin typeface="Calibri" panose="020F0502020204030204"/>
                <a:ea typeface="+mn-ea"/>
                <a:cs typeface="Traditional Arabic" pitchFamily="18" charset="-78"/>
              </a:rPr>
              <a:t>محور التحول</a:t>
            </a:r>
            <a:endParaRPr kumimoji="0" lang="ar-JO" altLang="en-US" sz="4000" b="1" i="0" u="none" strike="noStrike" kern="1200" cap="none" spc="0" normalizeH="0" baseline="0" noProof="0" dirty="0">
              <a:ln>
                <a:noFill/>
              </a:ln>
              <a:solidFill>
                <a:prstClr val="white"/>
              </a:solidFill>
              <a:effectLst/>
              <a:uLnTx/>
              <a:uFillTx/>
              <a:latin typeface="Calibri" panose="020F0502020204030204"/>
              <a:ea typeface="+mn-ea"/>
              <a:cs typeface="Traditional Arabic" pitchFamily="18" charset="-78"/>
            </a:endParaRPr>
          </a:p>
        </p:txBody>
      </p:sp>
      <p:sp>
        <p:nvSpPr>
          <p:cNvPr id="2" name="AutoShape 2" descr="C:\Users\fares.k\Desktop\pics\Planni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C:\Users\fares.k\Desktop\pics\Planning...webp"/>
          <p:cNvSpPr>
            <a:spLocks noChangeAspect="1" noChangeArrowheads="1"/>
          </p:cNvSpPr>
          <p:nvPr/>
        </p:nvSpPr>
        <p:spPr bwMode="auto">
          <a:xfrm>
            <a:off x="322490" y="581251"/>
            <a:ext cx="2550060" cy="2550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991972438"/>
              </p:ext>
            </p:extLst>
          </p:nvPr>
        </p:nvGraphicFramePr>
        <p:xfrm>
          <a:off x="9188733" y="4452727"/>
          <a:ext cx="2738108" cy="352743"/>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738108">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200" b="1" kern="1200" dirty="0">
                          <a:solidFill>
                            <a:schemeClr val="bg1"/>
                          </a:solidFill>
                          <a:effectLst/>
                          <a:uFill>
                            <a:solidFill>
                              <a:srgbClr val="FFC000"/>
                            </a:solidFill>
                          </a:uFill>
                          <a:latin typeface="+mn-lt"/>
                          <a:ea typeface="+mn-ea"/>
                          <a:cs typeface="+mn-cs"/>
                        </a:rPr>
                        <a:t>إدارة المعرفة</a:t>
                      </a:r>
                    </a:p>
                  </a:txBody>
                  <a:tcPr marL="68580" marR="68580" marT="0" marB="0">
                    <a:solidFill>
                      <a:srgbClr val="4D4E50"/>
                    </a:solidFill>
                  </a:tcPr>
                </a:tc>
                <a:extLst>
                  <a:ext uri="{0D108BD9-81ED-4DB2-BD59-A6C34878D82A}">
                    <a16:rowId xmlns:a16="http://schemas.microsoft.com/office/drawing/2014/main" val="11617093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83895589"/>
              </p:ext>
            </p:extLst>
          </p:nvPr>
        </p:nvGraphicFramePr>
        <p:xfrm>
          <a:off x="7167669" y="4440029"/>
          <a:ext cx="1813611"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1813611">
                  <a:extLst>
                    <a:ext uri="{9D8B030D-6E8A-4147-A177-3AD203B41FA5}">
                      <a16:colId xmlns:a16="http://schemas.microsoft.com/office/drawing/2014/main" val="356247"/>
                    </a:ext>
                  </a:extLst>
                </a:gridCol>
              </a:tblGrid>
              <a:tr h="356476">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kern="1200" dirty="0">
                          <a:solidFill>
                            <a:schemeClr val="bg1"/>
                          </a:solidFill>
                          <a:effectLst/>
                          <a:uFill>
                            <a:solidFill>
                              <a:srgbClr val="FFC000"/>
                            </a:solidFill>
                          </a:uFill>
                          <a:latin typeface="+mn-lt"/>
                        </a:rPr>
                        <a:t>إدارة الابتكار</a:t>
                      </a:r>
                    </a:p>
                  </a:txBody>
                  <a:tcPr marL="68580" marR="68580" marT="0" marB="0">
                    <a:solidFill>
                      <a:srgbClr val="4D4E50"/>
                    </a:solidFill>
                  </a:tcPr>
                </a:tc>
                <a:extLst>
                  <a:ext uri="{0D108BD9-81ED-4DB2-BD59-A6C34878D82A}">
                    <a16:rowId xmlns:a16="http://schemas.microsoft.com/office/drawing/2014/main" val="1161709305"/>
                  </a:ext>
                </a:extLst>
              </a:tr>
            </a:tbl>
          </a:graphicData>
        </a:graphic>
      </p:graphicFrame>
      <p:sp>
        <p:nvSpPr>
          <p:cNvPr id="5" name="Down Arrow 4"/>
          <p:cNvSpPr/>
          <p:nvPr/>
        </p:nvSpPr>
        <p:spPr>
          <a:xfrm>
            <a:off x="10378635" y="3954800"/>
            <a:ext cx="189776" cy="417160"/>
          </a:xfrm>
          <a:prstGeom prst="downArrow">
            <a:avLst/>
          </a:prstGeom>
          <a:solidFill>
            <a:srgbClr val="4D4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18" name="Rectangle 17"/>
          <p:cNvSpPr/>
          <p:nvPr/>
        </p:nvSpPr>
        <p:spPr>
          <a:xfrm>
            <a:off x="9797206" y="5650607"/>
            <a:ext cx="1877437"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إدارة المعرفة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0" name="Down Arrow 19"/>
          <p:cNvSpPr/>
          <p:nvPr/>
        </p:nvSpPr>
        <p:spPr>
          <a:xfrm>
            <a:off x="5543443" y="3967742"/>
            <a:ext cx="190982" cy="390948"/>
          </a:xfrm>
          <a:prstGeom prst="downArrow">
            <a:avLst/>
          </a:prstGeom>
          <a:solidFill>
            <a:srgbClr val="4D4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1" name="Rectangle 20"/>
          <p:cNvSpPr/>
          <p:nvPr/>
        </p:nvSpPr>
        <p:spPr>
          <a:xfrm>
            <a:off x="7008933" y="5246900"/>
            <a:ext cx="1986441"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إدارة الابتكار</a:t>
            </a:r>
          </a:p>
        </p:txBody>
      </p:sp>
      <p:sp>
        <p:nvSpPr>
          <p:cNvPr id="25" name="Rectangle 24"/>
          <p:cNvSpPr/>
          <p:nvPr/>
        </p:nvSpPr>
        <p:spPr>
          <a:xfrm>
            <a:off x="7098834" y="5676793"/>
            <a:ext cx="1907895" cy="369332"/>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إدارة الابتكار</a:t>
            </a:r>
          </a:p>
        </p:txBody>
      </p:sp>
      <p:sp>
        <p:nvSpPr>
          <p:cNvPr id="27" name="Rectangle 26"/>
          <p:cNvSpPr/>
          <p:nvPr/>
        </p:nvSpPr>
        <p:spPr>
          <a:xfrm>
            <a:off x="9718659" y="5215128"/>
            <a:ext cx="1955984"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إدارة المعرفة</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7" name="Table 16"/>
          <p:cNvGraphicFramePr>
            <a:graphicFrameLocks noGrp="1"/>
          </p:cNvGraphicFramePr>
          <p:nvPr>
            <p:extLst>
              <p:ext uri="{D42A27DB-BD31-4B8C-83A1-F6EECF244321}">
                <p14:modId xmlns:p14="http://schemas.microsoft.com/office/powerpoint/2010/main" val="3572307687"/>
              </p:ext>
            </p:extLst>
          </p:nvPr>
        </p:nvGraphicFramePr>
        <p:xfrm>
          <a:off x="4343446" y="4435201"/>
          <a:ext cx="2590977" cy="384810"/>
        </p:xfrm>
        <a:graphic>
          <a:graphicData uri="http://schemas.openxmlformats.org/drawingml/2006/table">
            <a:tbl>
              <a:tblPr rtl="1" firstRow="1" firstCol="1" bandRow="1">
                <a:effectLst>
                  <a:reflection blurRad="6350" stA="52000" endA="300" endPos="35000" dir="5400000" sy="-100000" algn="bl" rotWithShape="0"/>
                </a:effectLst>
                <a:tableStyleId>{912C8C85-51F0-491E-9774-3900AFEF0FD7}</a:tableStyleId>
              </a:tblPr>
              <a:tblGrid>
                <a:gridCol w="2590977">
                  <a:extLst>
                    <a:ext uri="{9D8B030D-6E8A-4147-A177-3AD203B41FA5}">
                      <a16:colId xmlns:a16="http://schemas.microsoft.com/office/drawing/2014/main" val="356247"/>
                    </a:ext>
                  </a:extLst>
                </a:gridCol>
              </a:tblGrid>
              <a:tr h="344993">
                <a:tc>
                  <a:txBody>
                    <a:bodyPr/>
                    <a:lstStyle/>
                    <a:p>
                      <a:pPr marL="0" lvl="0" indent="0" algn="ctr" defTabSz="914400" rtl="1" eaLnBrk="1" latinLnBrk="0" hangingPunct="1">
                        <a:lnSpc>
                          <a:spcPct val="115000"/>
                        </a:lnSpc>
                        <a:spcAft>
                          <a:spcPts val="0"/>
                        </a:spcAft>
                        <a:buFont typeface="Wingdings" panose="05000000000000000000" pitchFamily="2" charset="2"/>
                        <a:buNone/>
                      </a:pPr>
                      <a:r>
                        <a:rPr lang="ar-JO" sz="2400" b="1" kern="1200" dirty="0">
                          <a:solidFill>
                            <a:schemeClr val="bg1"/>
                          </a:solidFill>
                          <a:effectLst/>
                          <a:uFill>
                            <a:solidFill>
                              <a:srgbClr val="FFC000"/>
                            </a:solidFill>
                          </a:uFill>
                          <a:latin typeface="+mn-lt"/>
                          <a:ea typeface="+mn-ea"/>
                          <a:cs typeface="+mn-cs"/>
                        </a:rPr>
                        <a:t>إدارة التغيير</a:t>
                      </a:r>
                    </a:p>
                  </a:txBody>
                  <a:tcPr marL="68580" marR="68580" marT="0" marB="0">
                    <a:solidFill>
                      <a:srgbClr val="4D4E50"/>
                    </a:solidFill>
                  </a:tcPr>
                </a:tc>
                <a:extLst>
                  <a:ext uri="{0D108BD9-81ED-4DB2-BD59-A6C34878D82A}">
                    <a16:rowId xmlns:a16="http://schemas.microsoft.com/office/drawing/2014/main" val="1161709305"/>
                  </a:ext>
                </a:extLst>
              </a:tr>
            </a:tbl>
          </a:graphicData>
        </a:graphic>
      </p:graphicFrame>
      <p:sp>
        <p:nvSpPr>
          <p:cNvPr id="19" name="Down Arrow 18"/>
          <p:cNvSpPr/>
          <p:nvPr/>
        </p:nvSpPr>
        <p:spPr>
          <a:xfrm>
            <a:off x="7978983" y="3947746"/>
            <a:ext cx="190982" cy="390948"/>
          </a:xfrm>
          <a:prstGeom prst="downArrow">
            <a:avLst/>
          </a:prstGeom>
          <a:solidFill>
            <a:srgbClr val="4D4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543D"/>
              </a:solidFill>
              <a:effectLst/>
              <a:uLnTx/>
              <a:uFillTx/>
              <a:latin typeface="Calibri" panose="020F0502020204030204"/>
              <a:ea typeface="+mn-ea"/>
              <a:cs typeface="+mn-cs"/>
            </a:endParaRPr>
          </a:p>
        </p:txBody>
      </p:sp>
      <p:sp>
        <p:nvSpPr>
          <p:cNvPr id="22" name="Rectangle 21"/>
          <p:cNvSpPr/>
          <p:nvPr/>
        </p:nvSpPr>
        <p:spPr>
          <a:xfrm>
            <a:off x="4794103" y="5215128"/>
            <a:ext cx="1880643"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قدرات </a:t>
            </a:r>
            <a:r>
              <a:rPr lang="ar-JO" b="1" dirty="0">
                <a:solidFill>
                  <a:prstClr val="black"/>
                </a:solidFill>
              </a:rPr>
              <a:t>إدارة التغيير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 name="Rectangle 25"/>
          <p:cNvSpPr/>
          <p:nvPr/>
        </p:nvSpPr>
        <p:spPr>
          <a:xfrm>
            <a:off x="4862664" y="5695420"/>
            <a:ext cx="1802096" cy="646331"/>
          </a:xfrm>
          <a:prstGeom prst="rect">
            <a:avLst/>
          </a:prstGeom>
        </p:spPr>
        <p:txBody>
          <a:bodyPr wrap="none">
            <a:spAutoFit/>
          </a:bodyPr>
          <a:lstStyle/>
          <a:p>
            <a:pPr marL="285750" lvl="0" indent="-285750" algn="r" rtl="1">
              <a:buFont typeface="Wingdings" panose="05000000000000000000" pitchFamily="2" charset="2"/>
              <a:buChar char="q"/>
            </a:pPr>
            <a:r>
              <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نتائج </a:t>
            </a:r>
            <a:r>
              <a:rPr lang="ar-JO" b="1" dirty="0">
                <a:solidFill>
                  <a:prstClr val="black"/>
                </a:solidFill>
              </a:rPr>
              <a:t>إدارة التغيير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JO"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4" name="TextBox 23"/>
          <p:cNvSpPr txBox="1"/>
          <p:nvPr/>
        </p:nvSpPr>
        <p:spPr>
          <a:xfrm>
            <a:off x="3920330" y="2610116"/>
            <a:ext cx="7935086" cy="1281116"/>
          </a:xfrm>
          <a:prstGeom prst="rect">
            <a:avLst/>
          </a:prstGeom>
          <a:blipFill>
            <a:blip r:embed="rId3"/>
            <a:stretch>
              <a:fillRect/>
            </a:stretch>
          </a:blipFill>
          <a:effectLst>
            <a:outerShdw blurRad="63500" sx="102000" sy="102000" algn="ctr" rotWithShape="0">
              <a:srgbClr val="4D4E50">
                <a:alpha val="40000"/>
              </a:srgbClr>
            </a:outerShdw>
          </a:effectLst>
        </p:spPr>
        <p:txBody>
          <a:bodyPr wrap="square" lIns="91440" rIns="91440" rtlCol="0" anchor="ctr">
            <a:noAutofit/>
          </a:bodyPr>
          <a:lstStyle/>
          <a:p>
            <a:pPr lvl="0" algn="ctr" rtl="1">
              <a:defRPr/>
            </a:pPr>
            <a:r>
              <a:rPr lang="ar-JO" altLang="en-US" b="1" dirty="0">
                <a:solidFill>
                  <a:srgbClr val="323232"/>
                </a:solidFill>
                <a:latin typeface="Calibri Light" panose="020F0302020204030204"/>
                <a:cs typeface="Traditional Arabic" pitchFamily="18" charset="-78"/>
              </a:rPr>
              <a:t>تطبيق مفاهيم إدارة المعرفة والتحول الى مؤسسة متعلمة وطرق التعامل مع البيانات والمعلومات والمعارف واستخدامها في تعزيز القدرات المؤسسية في إدارة التغيير وعملية دعم اتخاذ القرار.. يتكون هذا المعيار من ثلاث معايير فرعية وهم ادارة المعرفة، وادارة الابتكار وادارة التغيير</a:t>
            </a:r>
            <a:endParaRPr kumimoji="0" lang="ar-JO" altLang="en-US" sz="1800" b="1" i="0" u="none" strike="noStrike" kern="1200" cap="none" spc="0" normalizeH="0" baseline="0" noProof="0" dirty="0">
              <a:ln>
                <a:noFill/>
              </a:ln>
              <a:solidFill>
                <a:srgbClr val="323232"/>
              </a:solidFill>
              <a:effectLst/>
              <a:uLnTx/>
              <a:uFillTx/>
              <a:latin typeface="Calibri Light" panose="020F0302020204030204"/>
              <a:ea typeface="+mn-ea"/>
              <a:cs typeface="Traditional Arabic" pitchFamily="18" charset="-78"/>
            </a:endParaRPr>
          </a:p>
        </p:txBody>
      </p:sp>
      <p:sp>
        <p:nvSpPr>
          <p:cNvPr id="28" name="Title 1"/>
          <p:cNvSpPr>
            <a:spLocks noGrp="1"/>
          </p:cNvSpPr>
          <p:nvPr>
            <p:ph type="title"/>
          </p:nvPr>
        </p:nvSpPr>
        <p:spPr>
          <a:xfrm>
            <a:off x="713020" y="4914"/>
            <a:ext cx="10018295" cy="1305678"/>
          </a:xfrm>
        </p:spPr>
        <p:txBody>
          <a:bodyPr>
            <a:normAutofit/>
          </a:bodyPr>
          <a:lstStyle/>
          <a:p>
            <a:pPr algn="ctr" rtl="1"/>
            <a:r>
              <a:rPr lang="ar-JO" sz="4000" b="1" dirty="0">
                <a:solidFill>
                  <a:schemeClr val="accent4">
                    <a:lumMod val="50000"/>
                  </a:schemeClr>
                </a:solidFill>
                <a:latin typeface="Calibri" panose="020F0502020204030204"/>
                <a:ea typeface="+mn-ea"/>
                <a:cs typeface="+mn-cs"/>
              </a:rPr>
              <a:t>معايير التميز</a:t>
            </a:r>
            <a:endParaRPr lang="en-US" sz="4000" b="1" dirty="0">
              <a:solidFill>
                <a:schemeClr val="accent4">
                  <a:lumMod val="50000"/>
                </a:schemeClr>
              </a:solidFill>
              <a:latin typeface="Calibri" panose="020F0502020204030204"/>
              <a:ea typeface="+mn-ea"/>
              <a:cs typeface="+mn-cs"/>
            </a:endParaRPr>
          </a:p>
        </p:txBody>
      </p:sp>
      <p:pic>
        <p:nvPicPr>
          <p:cNvPr id="30" name="Picture 29"/>
          <p:cNvPicPr>
            <a:picLocks noChangeAspect="1"/>
          </p:cNvPicPr>
          <p:nvPr/>
        </p:nvPicPr>
        <p:blipFill>
          <a:blip r:embed="rId4"/>
          <a:stretch>
            <a:fillRect/>
          </a:stretch>
        </p:blipFill>
        <p:spPr>
          <a:xfrm>
            <a:off x="249918" y="745081"/>
            <a:ext cx="2038138" cy="1912989"/>
          </a:xfrm>
          <a:prstGeom prst="rect">
            <a:avLst/>
          </a:prstGeom>
        </p:spPr>
      </p:pic>
    </p:spTree>
    <p:extLst>
      <p:ext uri="{BB962C8B-B14F-4D97-AF65-F5344CB8AC3E}">
        <p14:creationId xmlns:p14="http://schemas.microsoft.com/office/powerpoint/2010/main" val="25366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 calcmode="lin" valueType="num">
                                      <p:cBhvr>
                                        <p:cTn id="35" dur="1000" fill="hold"/>
                                        <p:tgtEl>
                                          <p:spTgt spid="27"/>
                                        </p:tgtEl>
                                        <p:attrNameLst>
                                          <p:attrName>style.rotation</p:attrName>
                                        </p:attrNameLst>
                                      </p:cBhvr>
                                      <p:tavLst>
                                        <p:tav tm="0">
                                          <p:val>
                                            <p:fltVal val="90"/>
                                          </p:val>
                                        </p:tav>
                                        <p:tav tm="100000">
                                          <p:val>
                                            <p:fltVal val="0"/>
                                          </p:val>
                                        </p:tav>
                                      </p:tavLst>
                                    </p:anim>
                                    <p:animEffect transition="in" filter="fade">
                                      <p:cBhvr>
                                        <p:cTn id="36" dur="1000"/>
                                        <p:tgtEl>
                                          <p:spTgt spid="2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par>
                                <p:cTn id="51" presetID="3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1000" fill="hold"/>
                                        <p:tgtEl>
                                          <p:spTgt spid="21"/>
                                        </p:tgtEl>
                                        <p:attrNameLst>
                                          <p:attrName>ppt_w</p:attrName>
                                        </p:attrNameLst>
                                      </p:cBhvr>
                                      <p:tavLst>
                                        <p:tav tm="0">
                                          <p:val>
                                            <p:fltVal val="0"/>
                                          </p:val>
                                        </p:tav>
                                        <p:tav tm="100000">
                                          <p:val>
                                            <p:strVal val="#ppt_w"/>
                                          </p:val>
                                        </p:tav>
                                      </p:tavLst>
                                    </p:anim>
                                    <p:anim calcmode="lin" valueType="num">
                                      <p:cBhvr>
                                        <p:cTn id="60" dur="1000" fill="hold"/>
                                        <p:tgtEl>
                                          <p:spTgt spid="21"/>
                                        </p:tgtEl>
                                        <p:attrNameLst>
                                          <p:attrName>ppt_h</p:attrName>
                                        </p:attrNameLst>
                                      </p:cBhvr>
                                      <p:tavLst>
                                        <p:tav tm="0">
                                          <p:val>
                                            <p:fltVal val="0"/>
                                          </p:val>
                                        </p:tav>
                                        <p:tav tm="100000">
                                          <p:val>
                                            <p:strVal val="#ppt_h"/>
                                          </p:val>
                                        </p:tav>
                                      </p:tavLst>
                                    </p:anim>
                                    <p:anim calcmode="lin" valueType="num">
                                      <p:cBhvr>
                                        <p:cTn id="61" dur="1000" fill="hold"/>
                                        <p:tgtEl>
                                          <p:spTgt spid="21"/>
                                        </p:tgtEl>
                                        <p:attrNameLst>
                                          <p:attrName>style.rotation</p:attrName>
                                        </p:attrNameLst>
                                      </p:cBhvr>
                                      <p:tavLst>
                                        <p:tav tm="0">
                                          <p:val>
                                            <p:fltVal val="90"/>
                                          </p:val>
                                        </p:tav>
                                        <p:tav tm="100000">
                                          <p:val>
                                            <p:fltVal val="0"/>
                                          </p:val>
                                        </p:tav>
                                      </p:tavLst>
                                    </p:anim>
                                    <p:animEffect transition="in" filter="fade">
                                      <p:cBhvr>
                                        <p:cTn id="62" dur="1000"/>
                                        <p:tgtEl>
                                          <p:spTgt spid="2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 calcmode="lin" valueType="num">
                                      <p:cBhvr>
                                        <p:cTn id="67" dur="1000" fill="hold"/>
                                        <p:tgtEl>
                                          <p:spTgt spid="25"/>
                                        </p:tgtEl>
                                        <p:attrNameLst>
                                          <p:attrName>style.rotation</p:attrName>
                                        </p:attrNameLst>
                                      </p:cBhvr>
                                      <p:tavLst>
                                        <p:tav tm="0">
                                          <p:val>
                                            <p:fltVal val="90"/>
                                          </p:val>
                                        </p:tav>
                                        <p:tav tm="100000">
                                          <p:val>
                                            <p:fltVal val="0"/>
                                          </p:val>
                                        </p:tav>
                                      </p:tavLst>
                                    </p:anim>
                                    <p:animEffect transition="in" filter="fade">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1000" fill="hold"/>
                                        <p:tgtEl>
                                          <p:spTgt spid="26"/>
                                        </p:tgtEl>
                                        <p:attrNameLst>
                                          <p:attrName>ppt_w</p:attrName>
                                        </p:attrNameLst>
                                      </p:cBhvr>
                                      <p:tavLst>
                                        <p:tav tm="0">
                                          <p:val>
                                            <p:fltVal val="0"/>
                                          </p:val>
                                        </p:tav>
                                        <p:tav tm="100000">
                                          <p:val>
                                            <p:strVal val="#ppt_w"/>
                                          </p:val>
                                        </p:tav>
                                      </p:tavLst>
                                    </p:anim>
                                    <p:anim calcmode="lin" valueType="num">
                                      <p:cBhvr>
                                        <p:cTn id="92" dur="1000" fill="hold"/>
                                        <p:tgtEl>
                                          <p:spTgt spid="26"/>
                                        </p:tgtEl>
                                        <p:attrNameLst>
                                          <p:attrName>ppt_h</p:attrName>
                                        </p:attrNameLst>
                                      </p:cBhvr>
                                      <p:tavLst>
                                        <p:tav tm="0">
                                          <p:val>
                                            <p:fltVal val="0"/>
                                          </p:val>
                                        </p:tav>
                                        <p:tav tm="100000">
                                          <p:val>
                                            <p:strVal val="#ppt_h"/>
                                          </p:val>
                                        </p:tav>
                                      </p:tavLst>
                                    </p:anim>
                                    <p:anim calcmode="lin" valueType="num">
                                      <p:cBhvr>
                                        <p:cTn id="93" dur="1000" fill="hold"/>
                                        <p:tgtEl>
                                          <p:spTgt spid="26"/>
                                        </p:tgtEl>
                                        <p:attrNameLst>
                                          <p:attrName>style.rotation</p:attrName>
                                        </p:attrNameLst>
                                      </p:cBhvr>
                                      <p:tavLst>
                                        <p:tav tm="0">
                                          <p:val>
                                            <p:fltVal val="90"/>
                                          </p:val>
                                        </p:tav>
                                        <p:tav tm="100000">
                                          <p:val>
                                            <p:fltVal val="0"/>
                                          </p:val>
                                        </p:tav>
                                      </p:tavLst>
                                    </p:anim>
                                    <p:animEffect transition="in" filter="fade">
                                      <p:cBhvr>
                                        <p:cTn id="9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0" grpId="0" animBg="1"/>
      <p:bldP spid="21" grpId="0"/>
      <p:bldP spid="25" grpId="0"/>
      <p:bldP spid="27" grpId="0"/>
      <p:bldP spid="19" grpId="0" animBg="1"/>
      <p:bldP spid="22" grpId="0"/>
      <p:bldP spid="26"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343" y="3563"/>
            <a:ext cx="8684687" cy="1137256"/>
          </a:xfrm>
        </p:spPr>
        <p:txBody>
          <a:bodyPr/>
          <a:lstStyle/>
          <a:p>
            <a:r>
              <a:rPr lang="ar-JO" dirty="0"/>
              <a:t>توزيع الجهات على الفئات/القطاعات</a:t>
            </a:r>
            <a:endParaRPr lang="en-US" dirty="0"/>
          </a:p>
        </p:txBody>
      </p:sp>
      <p:sp>
        <p:nvSpPr>
          <p:cNvPr id="4" name="TextBox 3"/>
          <p:cNvSpPr txBox="1"/>
          <p:nvPr/>
        </p:nvSpPr>
        <p:spPr>
          <a:xfrm>
            <a:off x="511583" y="1593903"/>
            <a:ext cx="4447993" cy="369332"/>
          </a:xfrm>
          <a:prstGeom prst="rect">
            <a:avLst/>
          </a:prstGeom>
          <a:solidFill>
            <a:srgbClr val="500000"/>
          </a:solidFill>
        </p:spPr>
        <p:txBody>
          <a:bodyPr wrap="square" rtlCol="0">
            <a:spAutoFit/>
          </a:bodyPr>
          <a:lstStyle/>
          <a:p>
            <a:pPr algn="ctr"/>
            <a:r>
              <a:rPr lang="ar-JO" dirty="0">
                <a:solidFill>
                  <a:schemeClr val="bg1"/>
                </a:solidFill>
              </a:rPr>
              <a:t>فئة الأوائل (الفائزين بالدورة السابقة) (9)</a:t>
            </a:r>
            <a:endParaRPr lang="en-US" dirty="0">
              <a:solidFill>
                <a:schemeClr val="bg1"/>
              </a:solidFill>
            </a:endParaRPr>
          </a:p>
        </p:txBody>
      </p:sp>
      <p:sp>
        <p:nvSpPr>
          <p:cNvPr id="20" name="TextBox 19"/>
          <p:cNvSpPr txBox="1"/>
          <p:nvPr/>
        </p:nvSpPr>
        <p:spPr>
          <a:xfrm>
            <a:off x="511583" y="3548611"/>
            <a:ext cx="4447993" cy="369332"/>
          </a:xfrm>
          <a:prstGeom prst="rect">
            <a:avLst/>
          </a:prstGeom>
          <a:solidFill>
            <a:srgbClr val="500000"/>
          </a:solidFill>
        </p:spPr>
        <p:txBody>
          <a:bodyPr wrap="square" rtlCol="0">
            <a:spAutoFit/>
          </a:bodyPr>
          <a:lstStyle/>
          <a:p>
            <a:pPr algn="ctr"/>
            <a:r>
              <a:rPr lang="ar-JO" dirty="0">
                <a:solidFill>
                  <a:schemeClr val="bg1"/>
                </a:solidFill>
              </a:rPr>
              <a:t>القطاع المالي والاستثمار (13)</a:t>
            </a:r>
            <a:endParaRPr lang="en-US" dirty="0">
              <a:solidFill>
                <a:schemeClr val="bg1"/>
              </a:solidFill>
            </a:endParaRPr>
          </a:p>
        </p:txBody>
      </p:sp>
      <p:sp>
        <p:nvSpPr>
          <p:cNvPr id="23" name="TextBox 22"/>
          <p:cNvSpPr txBox="1"/>
          <p:nvPr/>
        </p:nvSpPr>
        <p:spPr>
          <a:xfrm>
            <a:off x="5862761" y="1611162"/>
            <a:ext cx="4556564" cy="369332"/>
          </a:xfrm>
          <a:prstGeom prst="rect">
            <a:avLst/>
          </a:prstGeom>
          <a:solidFill>
            <a:srgbClr val="500000"/>
          </a:solidFill>
        </p:spPr>
        <p:txBody>
          <a:bodyPr wrap="square" rtlCol="0">
            <a:spAutoFit/>
          </a:bodyPr>
          <a:lstStyle/>
          <a:p>
            <a:pPr algn="ctr"/>
            <a:r>
              <a:rPr lang="ar-JO" dirty="0">
                <a:solidFill>
                  <a:schemeClr val="bg1"/>
                </a:solidFill>
              </a:rPr>
              <a:t>فئة الوزارات الكبيرة (10)</a:t>
            </a:r>
            <a:endParaRPr lang="en-US" dirty="0">
              <a:solidFill>
                <a:schemeClr val="bg1"/>
              </a:solidFill>
            </a:endParaRPr>
          </a:p>
        </p:txBody>
      </p:sp>
      <p:sp>
        <p:nvSpPr>
          <p:cNvPr id="24" name="TextBox 23"/>
          <p:cNvSpPr txBox="1"/>
          <p:nvPr/>
        </p:nvSpPr>
        <p:spPr>
          <a:xfrm>
            <a:off x="5859381" y="3548611"/>
            <a:ext cx="4535799" cy="369332"/>
          </a:xfrm>
          <a:prstGeom prst="rect">
            <a:avLst/>
          </a:prstGeom>
          <a:solidFill>
            <a:srgbClr val="500000"/>
          </a:solidFill>
        </p:spPr>
        <p:txBody>
          <a:bodyPr wrap="square" rtlCol="0">
            <a:spAutoFit/>
          </a:bodyPr>
          <a:lstStyle/>
          <a:p>
            <a:pPr algn="ctr"/>
            <a:r>
              <a:rPr lang="ar-JO" dirty="0">
                <a:solidFill>
                  <a:schemeClr val="bg1"/>
                </a:solidFill>
              </a:rPr>
              <a:t>فئة الوزارات الصغيرة  والمتوسطة  (13)</a:t>
            </a:r>
            <a:endParaRPr lang="en-US" dirty="0">
              <a:solidFill>
                <a:schemeClr val="bg1"/>
              </a:solidFill>
            </a:endParaRPr>
          </a:p>
        </p:txBody>
      </p:sp>
      <p:graphicFrame>
        <p:nvGraphicFramePr>
          <p:cNvPr id="5" name="Table 4"/>
          <p:cNvGraphicFramePr>
            <a:graphicFrameLocks noGrp="1"/>
          </p:cNvGraphicFramePr>
          <p:nvPr/>
        </p:nvGraphicFramePr>
        <p:xfrm>
          <a:off x="2815816" y="2173074"/>
          <a:ext cx="2143760" cy="1000125"/>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60374272"/>
                    </a:ext>
                  </a:extLst>
                </a:gridCol>
              </a:tblGrid>
              <a:tr h="200025">
                <a:tc>
                  <a:txBody>
                    <a:bodyPr/>
                    <a:lstStyle/>
                    <a:p>
                      <a:pPr algn="r" rtl="0">
                        <a:lnSpc>
                          <a:spcPct val="107000"/>
                        </a:lnSpc>
                        <a:spcAft>
                          <a:spcPts val="800"/>
                        </a:spcAft>
                      </a:pPr>
                      <a:r>
                        <a:rPr lang="ar-JO" sz="1100" dirty="0">
                          <a:effectLst/>
                        </a:rPr>
                        <a:t>هيئة تنظيم قطاع الاتصالات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68297392"/>
                  </a:ext>
                </a:extLst>
              </a:tr>
              <a:tr h="200025">
                <a:tc>
                  <a:txBody>
                    <a:bodyPr/>
                    <a:lstStyle/>
                    <a:p>
                      <a:pPr algn="r" rtl="0">
                        <a:lnSpc>
                          <a:spcPct val="107000"/>
                        </a:lnSpc>
                        <a:spcAft>
                          <a:spcPts val="800"/>
                        </a:spcAft>
                      </a:pPr>
                      <a:r>
                        <a:rPr lang="ar-JO" sz="1100">
                          <a:effectLst/>
                        </a:rPr>
                        <a:t>ديوان الخدمة المدنية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60776265"/>
                  </a:ext>
                </a:extLst>
              </a:tr>
              <a:tr h="200025">
                <a:tc>
                  <a:txBody>
                    <a:bodyPr/>
                    <a:lstStyle/>
                    <a:p>
                      <a:pPr algn="r" rtl="1">
                        <a:lnSpc>
                          <a:spcPct val="107000"/>
                        </a:lnSpc>
                        <a:spcAft>
                          <a:spcPts val="800"/>
                        </a:spcAft>
                      </a:pPr>
                      <a:r>
                        <a:rPr lang="ar-JO" sz="1100" dirty="0">
                          <a:effectLst/>
                        </a:rPr>
                        <a:t> المعهد القضائي الأردني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309316202"/>
                  </a:ext>
                </a:extLst>
              </a:tr>
              <a:tr h="200025">
                <a:tc>
                  <a:txBody>
                    <a:bodyPr/>
                    <a:lstStyle/>
                    <a:p>
                      <a:pPr algn="r" rtl="1">
                        <a:lnSpc>
                          <a:spcPct val="107000"/>
                        </a:lnSpc>
                        <a:spcAft>
                          <a:spcPts val="800"/>
                        </a:spcAft>
                      </a:pPr>
                      <a:r>
                        <a:rPr lang="ar-JO" sz="1100" dirty="0">
                          <a:effectLst/>
                        </a:rPr>
                        <a:t> المؤسسة العامة للضمان الاجتماعي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0910738"/>
                  </a:ext>
                </a:extLst>
              </a:tr>
              <a:tr h="200025">
                <a:tc>
                  <a:txBody>
                    <a:bodyPr/>
                    <a:lstStyle/>
                    <a:p>
                      <a:pPr algn="r" rtl="0">
                        <a:lnSpc>
                          <a:spcPct val="107000"/>
                        </a:lnSpc>
                        <a:spcAft>
                          <a:spcPts val="800"/>
                        </a:spcAft>
                      </a:pPr>
                      <a:r>
                        <a:rPr lang="ar-JO" sz="1100" dirty="0">
                          <a:effectLst/>
                        </a:rPr>
                        <a:t>مديرية الخدمات الطبية الملكية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781390192"/>
                  </a:ext>
                </a:extLst>
              </a:tr>
            </a:tbl>
          </a:graphicData>
        </a:graphic>
      </p:graphicFrame>
      <p:graphicFrame>
        <p:nvGraphicFramePr>
          <p:cNvPr id="6" name="Table 5"/>
          <p:cNvGraphicFramePr>
            <a:graphicFrameLocks noGrp="1"/>
          </p:cNvGraphicFramePr>
          <p:nvPr/>
        </p:nvGraphicFramePr>
        <p:xfrm>
          <a:off x="2815816" y="4127782"/>
          <a:ext cx="2143760" cy="1443834"/>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2410619644"/>
                    </a:ext>
                  </a:extLst>
                </a:gridCol>
              </a:tblGrid>
              <a:tr h="206262">
                <a:tc>
                  <a:txBody>
                    <a:bodyPr/>
                    <a:lstStyle/>
                    <a:p>
                      <a:pPr algn="r" rtl="0">
                        <a:lnSpc>
                          <a:spcPct val="107000"/>
                        </a:lnSpc>
                        <a:spcAft>
                          <a:spcPts val="800"/>
                        </a:spcAft>
                      </a:pPr>
                      <a:r>
                        <a:rPr lang="ar-JO" sz="1100">
                          <a:effectLst/>
                        </a:rPr>
                        <a:t>دائرة الجمارك الاردنية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353160865"/>
                  </a:ext>
                </a:extLst>
              </a:tr>
              <a:tr h="206262">
                <a:tc>
                  <a:txBody>
                    <a:bodyPr/>
                    <a:lstStyle/>
                    <a:p>
                      <a:pPr algn="r" rtl="1">
                        <a:lnSpc>
                          <a:spcPct val="107000"/>
                        </a:lnSpc>
                        <a:spcAft>
                          <a:spcPts val="800"/>
                        </a:spcAft>
                      </a:pPr>
                      <a:r>
                        <a:rPr lang="ar-JO" sz="1100" dirty="0">
                          <a:effectLst/>
                        </a:rPr>
                        <a:t> مؤسسة المواصفات والمقاييس</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594143992"/>
                  </a:ext>
                </a:extLst>
              </a:tr>
              <a:tr h="206262">
                <a:tc>
                  <a:txBody>
                    <a:bodyPr/>
                    <a:lstStyle/>
                    <a:p>
                      <a:pPr algn="r" rtl="1">
                        <a:lnSpc>
                          <a:spcPct val="107000"/>
                        </a:lnSpc>
                        <a:spcAft>
                          <a:spcPts val="800"/>
                        </a:spcAft>
                      </a:pPr>
                      <a:r>
                        <a:rPr lang="ar-JO" sz="1100">
                          <a:effectLst/>
                        </a:rPr>
                        <a:t> دائرة الاحصاءات العامة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514069661"/>
                  </a:ext>
                </a:extLst>
              </a:tr>
              <a:tr h="206262">
                <a:tc>
                  <a:txBody>
                    <a:bodyPr/>
                    <a:lstStyle/>
                    <a:p>
                      <a:pPr algn="r" rtl="0">
                        <a:lnSpc>
                          <a:spcPct val="107000"/>
                        </a:lnSpc>
                        <a:spcAft>
                          <a:spcPts val="800"/>
                        </a:spcAft>
                      </a:pPr>
                      <a:r>
                        <a:rPr lang="ar-JO" sz="1100">
                          <a:effectLst/>
                        </a:rPr>
                        <a:t>صندوق استثمار أموال الضمان الاجتماعي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166477625"/>
                  </a:ext>
                </a:extLst>
              </a:tr>
              <a:tr h="206262">
                <a:tc>
                  <a:txBody>
                    <a:bodyPr/>
                    <a:lstStyle/>
                    <a:p>
                      <a:pPr algn="r" rtl="0">
                        <a:lnSpc>
                          <a:spcPct val="107000"/>
                        </a:lnSpc>
                        <a:spcAft>
                          <a:spcPts val="800"/>
                        </a:spcAft>
                      </a:pPr>
                      <a:r>
                        <a:rPr lang="ar-JO" sz="1100" dirty="0">
                          <a:effectLst/>
                        </a:rPr>
                        <a:t>دائرة العطاءات الحكومية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235767269"/>
                  </a:ext>
                </a:extLst>
              </a:tr>
              <a:tr h="206262">
                <a:tc>
                  <a:txBody>
                    <a:bodyPr/>
                    <a:lstStyle/>
                    <a:p>
                      <a:pPr algn="r" rtl="0">
                        <a:lnSpc>
                          <a:spcPct val="107000"/>
                        </a:lnSpc>
                        <a:spcAft>
                          <a:spcPts val="800"/>
                        </a:spcAft>
                      </a:pPr>
                      <a:r>
                        <a:rPr lang="ar-JO" sz="1100">
                          <a:effectLst/>
                        </a:rPr>
                        <a:t>سلطة إقليم البتراء التنموي السياحي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107370168"/>
                  </a:ext>
                </a:extLst>
              </a:tr>
              <a:tr h="206262">
                <a:tc>
                  <a:txBody>
                    <a:bodyPr/>
                    <a:lstStyle/>
                    <a:p>
                      <a:pPr algn="r" rtl="1">
                        <a:lnSpc>
                          <a:spcPct val="107000"/>
                        </a:lnSpc>
                        <a:spcAft>
                          <a:spcPts val="800"/>
                        </a:spcAft>
                      </a:pPr>
                      <a:r>
                        <a:rPr lang="ar-JO" sz="1100" dirty="0">
                          <a:effectLst/>
                        </a:rPr>
                        <a:t> دائرة الموازنة العامة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78569160"/>
                  </a:ext>
                </a:extLst>
              </a:tr>
            </a:tbl>
          </a:graphicData>
        </a:graphic>
      </p:graphicFrame>
      <p:graphicFrame>
        <p:nvGraphicFramePr>
          <p:cNvPr id="9" name="Table 8"/>
          <p:cNvGraphicFramePr>
            <a:graphicFrameLocks noGrp="1"/>
          </p:cNvGraphicFramePr>
          <p:nvPr/>
        </p:nvGraphicFramePr>
        <p:xfrm>
          <a:off x="8254799" y="2063622"/>
          <a:ext cx="2143760" cy="1000125"/>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4246627774"/>
                    </a:ext>
                  </a:extLst>
                </a:gridCol>
              </a:tblGrid>
              <a:tr h="200025">
                <a:tc>
                  <a:txBody>
                    <a:bodyPr/>
                    <a:lstStyle/>
                    <a:p>
                      <a:pPr algn="r" rtl="1">
                        <a:lnSpc>
                          <a:spcPct val="107000"/>
                        </a:lnSpc>
                        <a:spcAft>
                          <a:spcPts val="800"/>
                        </a:spcAft>
                      </a:pPr>
                      <a:r>
                        <a:rPr lang="ar-JO" sz="1100">
                          <a:effectLst/>
                        </a:rPr>
                        <a:t> وزارة التربية والتعليم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167099545"/>
                  </a:ext>
                </a:extLst>
              </a:tr>
              <a:tr h="200025">
                <a:tc>
                  <a:txBody>
                    <a:bodyPr/>
                    <a:lstStyle/>
                    <a:p>
                      <a:pPr algn="r" rtl="1">
                        <a:lnSpc>
                          <a:spcPct val="107000"/>
                        </a:lnSpc>
                        <a:spcAft>
                          <a:spcPts val="800"/>
                        </a:spcAft>
                      </a:pPr>
                      <a:r>
                        <a:rPr lang="ar-JO" sz="1100">
                          <a:effectLst/>
                        </a:rPr>
                        <a:t>وزارة الداخلية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064374054"/>
                  </a:ext>
                </a:extLst>
              </a:tr>
              <a:tr h="200025">
                <a:tc>
                  <a:txBody>
                    <a:bodyPr/>
                    <a:lstStyle/>
                    <a:p>
                      <a:pPr algn="r" rtl="1">
                        <a:lnSpc>
                          <a:spcPct val="107000"/>
                        </a:lnSpc>
                        <a:spcAft>
                          <a:spcPts val="800"/>
                        </a:spcAft>
                      </a:pPr>
                      <a:r>
                        <a:rPr lang="ar-JO" sz="1100" dirty="0">
                          <a:effectLst/>
                        </a:rPr>
                        <a:t>وزارة العدل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651086780"/>
                  </a:ext>
                </a:extLst>
              </a:tr>
              <a:tr h="200025">
                <a:tc>
                  <a:txBody>
                    <a:bodyPr/>
                    <a:lstStyle/>
                    <a:p>
                      <a:pPr algn="r" rtl="1">
                        <a:lnSpc>
                          <a:spcPct val="107000"/>
                        </a:lnSpc>
                        <a:spcAft>
                          <a:spcPts val="800"/>
                        </a:spcAft>
                      </a:pPr>
                      <a:r>
                        <a:rPr lang="ar-JO" sz="1100" dirty="0">
                          <a:effectLst/>
                        </a:rPr>
                        <a:t>وزارة الصحة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1590504598"/>
                  </a:ext>
                </a:extLst>
              </a:tr>
              <a:tr h="200025">
                <a:tc>
                  <a:txBody>
                    <a:bodyPr/>
                    <a:lstStyle/>
                    <a:p>
                      <a:pPr algn="r" rtl="1">
                        <a:lnSpc>
                          <a:spcPct val="107000"/>
                        </a:lnSpc>
                        <a:spcAft>
                          <a:spcPts val="800"/>
                        </a:spcAft>
                      </a:pPr>
                      <a:r>
                        <a:rPr lang="ar-JO" sz="1100" dirty="0">
                          <a:effectLst/>
                        </a:rPr>
                        <a:t> وزارة الخارجية وشؤون المغتربين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804929107"/>
                  </a:ext>
                </a:extLst>
              </a:tr>
            </a:tbl>
          </a:graphicData>
        </a:graphic>
      </p:graphicFrame>
      <p:graphicFrame>
        <p:nvGraphicFramePr>
          <p:cNvPr id="10" name="Table 9"/>
          <p:cNvGraphicFramePr>
            <a:graphicFrameLocks noGrp="1"/>
          </p:cNvGraphicFramePr>
          <p:nvPr/>
        </p:nvGraphicFramePr>
        <p:xfrm>
          <a:off x="8275565" y="4127782"/>
          <a:ext cx="2143760" cy="1409065"/>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1813400830"/>
                    </a:ext>
                  </a:extLst>
                </a:gridCol>
              </a:tblGrid>
              <a:tr h="201295">
                <a:tc>
                  <a:txBody>
                    <a:bodyPr/>
                    <a:lstStyle/>
                    <a:p>
                      <a:pPr algn="r" rtl="1">
                        <a:lnSpc>
                          <a:spcPct val="107000"/>
                        </a:lnSpc>
                        <a:spcAft>
                          <a:spcPts val="800"/>
                        </a:spcAft>
                      </a:pPr>
                      <a:r>
                        <a:rPr lang="ar-JO" sz="1100">
                          <a:effectLst/>
                        </a:rPr>
                        <a:t> وزارة التخطيط والتعاون الدولي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3357842032"/>
                  </a:ext>
                </a:extLst>
              </a:tr>
              <a:tr h="201295">
                <a:tc>
                  <a:txBody>
                    <a:bodyPr/>
                    <a:lstStyle/>
                    <a:p>
                      <a:pPr algn="r" rtl="1">
                        <a:lnSpc>
                          <a:spcPct val="107000"/>
                        </a:lnSpc>
                        <a:spcAft>
                          <a:spcPts val="800"/>
                        </a:spcAft>
                      </a:pPr>
                      <a:r>
                        <a:rPr lang="ar-JO" sz="1100" dirty="0">
                          <a:effectLst/>
                        </a:rPr>
                        <a:t> وزارة الطاقة والثروة المعدنية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283777513"/>
                  </a:ext>
                </a:extLst>
              </a:tr>
              <a:tr h="201295">
                <a:tc>
                  <a:txBody>
                    <a:bodyPr/>
                    <a:lstStyle/>
                    <a:p>
                      <a:pPr algn="r" rtl="1">
                        <a:lnSpc>
                          <a:spcPct val="107000"/>
                        </a:lnSpc>
                        <a:spcAft>
                          <a:spcPts val="800"/>
                        </a:spcAft>
                      </a:pPr>
                      <a:r>
                        <a:rPr lang="ar-JO" sz="1100" dirty="0">
                          <a:effectLst/>
                        </a:rPr>
                        <a:t> وزارة المياه والري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154291270"/>
                  </a:ext>
                </a:extLst>
              </a:tr>
              <a:tr h="201295">
                <a:tc>
                  <a:txBody>
                    <a:bodyPr/>
                    <a:lstStyle/>
                    <a:p>
                      <a:pPr algn="r" rtl="1">
                        <a:lnSpc>
                          <a:spcPct val="107000"/>
                        </a:lnSpc>
                        <a:spcAft>
                          <a:spcPts val="800"/>
                        </a:spcAft>
                      </a:pPr>
                      <a:r>
                        <a:rPr lang="ar-JO" sz="1100">
                          <a:effectLst/>
                        </a:rPr>
                        <a:t> وزارة النقل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2010741921"/>
                  </a:ext>
                </a:extLst>
              </a:tr>
              <a:tr h="201295">
                <a:tc>
                  <a:txBody>
                    <a:bodyPr/>
                    <a:lstStyle/>
                    <a:p>
                      <a:pPr algn="r" rtl="1">
                        <a:lnSpc>
                          <a:spcPct val="107000"/>
                        </a:lnSpc>
                        <a:spcAft>
                          <a:spcPts val="800"/>
                        </a:spcAft>
                      </a:pPr>
                      <a:r>
                        <a:rPr lang="ar-JO" sz="1100">
                          <a:effectLst/>
                        </a:rPr>
                        <a:t>وزارة التعليم العالي والبحث العلمي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376270879"/>
                  </a:ext>
                </a:extLst>
              </a:tr>
              <a:tr h="201295">
                <a:tc>
                  <a:txBody>
                    <a:bodyPr/>
                    <a:lstStyle/>
                    <a:p>
                      <a:pPr algn="r" rtl="1">
                        <a:lnSpc>
                          <a:spcPct val="107000"/>
                        </a:lnSpc>
                        <a:spcAft>
                          <a:spcPts val="800"/>
                        </a:spcAft>
                      </a:pPr>
                      <a:r>
                        <a:rPr lang="ar-JO" sz="1100" dirty="0">
                          <a:effectLst/>
                        </a:rPr>
                        <a:t>وزارة البيئة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3159848647"/>
                  </a:ext>
                </a:extLst>
              </a:tr>
              <a:tr h="201295">
                <a:tc>
                  <a:txBody>
                    <a:bodyPr/>
                    <a:lstStyle/>
                    <a:p>
                      <a:pPr algn="r" rtl="1">
                        <a:lnSpc>
                          <a:spcPct val="107000"/>
                        </a:lnSpc>
                        <a:spcAft>
                          <a:spcPts val="800"/>
                        </a:spcAft>
                      </a:pPr>
                      <a:r>
                        <a:rPr lang="ar-JO" sz="1100" dirty="0">
                          <a:effectLst/>
                        </a:rPr>
                        <a:t>وزارة السياحة والآثار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3884969507"/>
                  </a:ext>
                </a:extLst>
              </a:tr>
            </a:tbl>
          </a:graphicData>
        </a:graphic>
      </p:graphicFrame>
      <p:graphicFrame>
        <p:nvGraphicFramePr>
          <p:cNvPr id="3" name="Table 2"/>
          <p:cNvGraphicFramePr>
            <a:graphicFrameLocks noGrp="1"/>
          </p:cNvGraphicFramePr>
          <p:nvPr/>
        </p:nvGraphicFramePr>
        <p:xfrm>
          <a:off x="5862760" y="2063622"/>
          <a:ext cx="2143760" cy="1000125"/>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2047681029"/>
                    </a:ext>
                  </a:extLst>
                </a:gridCol>
              </a:tblGrid>
              <a:tr h="200025">
                <a:tc>
                  <a:txBody>
                    <a:bodyPr/>
                    <a:lstStyle/>
                    <a:p>
                      <a:pPr algn="r" rtl="1">
                        <a:lnSpc>
                          <a:spcPct val="107000"/>
                        </a:lnSpc>
                        <a:spcAft>
                          <a:spcPts val="800"/>
                        </a:spcAft>
                      </a:pPr>
                      <a:r>
                        <a:rPr lang="ar-JO" sz="1100" dirty="0">
                          <a:effectLst/>
                        </a:rPr>
                        <a:t>وزارة الزراعة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1874645212"/>
                  </a:ext>
                </a:extLst>
              </a:tr>
              <a:tr h="200025">
                <a:tc>
                  <a:txBody>
                    <a:bodyPr/>
                    <a:lstStyle/>
                    <a:p>
                      <a:pPr algn="r" rtl="1">
                        <a:lnSpc>
                          <a:spcPct val="107000"/>
                        </a:lnSpc>
                        <a:spcAft>
                          <a:spcPts val="800"/>
                        </a:spcAft>
                      </a:pPr>
                      <a:r>
                        <a:rPr lang="ar-JO" sz="1100" dirty="0">
                          <a:effectLst/>
                        </a:rPr>
                        <a:t>وزارة المالية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1877502423"/>
                  </a:ext>
                </a:extLst>
              </a:tr>
              <a:tr h="200025">
                <a:tc>
                  <a:txBody>
                    <a:bodyPr/>
                    <a:lstStyle/>
                    <a:p>
                      <a:pPr algn="r" rtl="1">
                        <a:lnSpc>
                          <a:spcPct val="107000"/>
                        </a:lnSpc>
                        <a:spcAft>
                          <a:spcPts val="800"/>
                        </a:spcAft>
                      </a:pPr>
                      <a:r>
                        <a:rPr lang="ar-JO" sz="1100">
                          <a:effectLst/>
                        </a:rPr>
                        <a:t>وزارة الأشغال العامة والإسكان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419814004"/>
                  </a:ext>
                </a:extLst>
              </a:tr>
              <a:tr h="200025">
                <a:tc>
                  <a:txBody>
                    <a:bodyPr/>
                    <a:lstStyle/>
                    <a:p>
                      <a:pPr algn="r" rtl="1">
                        <a:lnSpc>
                          <a:spcPct val="107000"/>
                        </a:lnSpc>
                        <a:spcAft>
                          <a:spcPts val="800"/>
                        </a:spcAft>
                      </a:pPr>
                      <a:r>
                        <a:rPr lang="ar-JO" sz="1100">
                          <a:effectLst/>
                        </a:rPr>
                        <a:t>وزارة التنمية الاجتماعية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01823624"/>
                  </a:ext>
                </a:extLst>
              </a:tr>
              <a:tr h="200025">
                <a:tc>
                  <a:txBody>
                    <a:bodyPr/>
                    <a:lstStyle/>
                    <a:p>
                      <a:pPr algn="r" rtl="1">
                        <a:lnSpc>
                          <a:spcPct val="107000"/>
                        </a:lnSpc>
                        <a:spcAft>
                          <a:spcPts val="800"/>
                        </a:spcAft>
                      </a:pPr>
                      <a:r>
                        <a:rPr lang="ar-JO" sz="1100" dirty="0">
                          <a:effectLst/>
                        </a:rPr>
                        <a:t>وزارة الاوقاف والشؤون والمقدسات الإسلامية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907233208"/>
                  </a:ext>
                </a:extLst>
              </a:tr>
            </a:tbl>
          </a:graphicData>
        </a:graphic>
      </p:graphicFrame>
      <p:graphicFrame>
        <p:nvGraphicFramePr>
          <p:cNvPr id="12" name="Table 11"/>
          <p:cNvGraphicFramePr>
            <a:graphicFrameLocks noGrp="1"/>
          </p:cNvGraphicFramePr>
          <p:nvPr/>
        </p:nvGraphicFramePr>
        <p:xfrm>
          <a:off x="511583" y="4233309"/>
          <a:ext cx="2143760" cy="1237572"/>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2528213136"/>
                    </a:ext>
                  </a:extLst>
                </a:gridCol>
              </a:tblGrid>
              <a:tr h="206262">
                <a:tc>
                  <a:txBody>
                    <a:bodyPr/>
                    <a:lstStyle/>
                    <a:p>
                      <a:pPr algn="r" rtl="0">
                        <a:lnSpc>
                          <a:spcPct val="107000"/>
                        </a:lnSpc>
                        <a:spcAft>
                          <a:spcPts val="800"/>
                        </a:spcAft>
                      </a:pPr>
                      <a:r>
                        <a:rPr lang="ar-JO" sz="1100" dirty="0">
                          <a:effectLst/>
                        </a:rPr>
                        <a:t>دائرة ضريبة الدخل والمبيعات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258694827"/>
                  </a:ext>
                </a:extLst>
              </a:tr>
              <a:tr h="206262">
                <a:tc>
                  <a:txBody>
                    <a:bodyPr/>
                    <a:lstStyle/>
                    <a:p>
                      <a:pPr algn="r" rtl="0">
                        <a:lnSpc>
                          <a:spcPct val="107000"/>
                        </a:lnSpc>
                        <a:spcAft>
                          <a:spcPts val="800"/>
                        </a:spcAft>
                      </a:pPr>
                      <a:r>
                        <a:rPr lang="ar-JO" sz="1100">
                          <a:effectLst/>
                        </a:rPr>
                        <a:t>سلطة منطقة العقبة الاقتصادية الخاصة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216072826"/>
                  </a:ext>
                </a:extLst>
              </a:tr>
              <a:tr h="206262">
                <a:tc>
                  <a:txBody>
                    <a:bodyPr/>
                    <a:lstStyle/>
                    <a:p>
                      <a:pPr algn="r" rtl="0">
                        <a:lnSpc>
                          <a:spcPct val="107000"/>
                        </a:lnSpc>
                        <a:spcAft>
                          <a:spcPts val="800"/>
                        </a:spcAft>
                      </a:pPr>
                      <a:r>
                        <a:rPr lang="ar-JO" sz="1100">
                          <a:effectLst/>
                        </a:rPr>
                        <a:t>هيئة الأوراق المالية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83624793"/>
                  </a:ext>
                </a:extLst>
              </a:tr>
              <a:tr h="206262">
                <a:tc>
                  <a:txBody>
                    <a:bodyPr/>
                    <a:lstStyle/>
                    <a:p>
                      <a:pPr algn="r" rtl="0">
                        <a:lnSpc>
                          <a:spcPct val="107000"/>
                        </a:lnSpc>
                        <a:spcAft>
                          <a:spcPts val="800"/>
                        </a:spcAft>
                      </a:pPr>
                      <a:r>
                        <a:rPr lang="ar-JO" sz="1100">
                          <a:effectLst/>
                        </a:rPr>
                        <a:t>دائرة المشتريات الحكومية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922419070"/>
                  </a:ext>
                </a:extLst>
              </a:tr>
              <a:tr h="206262">
                <a:tc>
                  <a:txBody>
                    <a:bodyPr/>
                    <a:lstStyle/>
                    <a:p>
                      <a:pPr algn="r" rtl="0">
                        <a:lnSpc>
                          <a:spcPct val="107000"/>
                        </a:lnSpc>
                        <a:spcAft>
                          <a:spcPts val="800"/>
                        </a:spcAft>
                      </a:pPr>
                      <a:r>
                        <a:rPr lang="ar-JO" sz="1100" dirty="0">
                          <a:effectLst/>
                        </a:rPr>
                        <a:t>دائرة مراقبة الشركات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786916907"/>
                  </a:ext>
                </a:extLst>
              </a:tr>
              <a:tr h="206262">
                <a:tc>
                  <a:txBody>
                    <a:bodyPr/>
                    <a:lstStyle/>
                    <a:p>
                      <a:pPr algn="r" rtl="0">
                        <a:lnSpc>
                          <a:spcPct val="107000"/>
                        </a:lnSpc>
                        <a:spcAft>
                          <a:spcPts val="800"/>
                        </a:spcAft>
                      </a:pPr>
                      <a:r>
                        <a:rPr lang="ar-JO" sz="1100" dirty="0">
                          <a:effectLst/>
                        </a:rPr>
                        <a:t>المؤسسة الأردنية لتطوير المشاريع الاقتصادية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6013932"/>
                  </a:ext>
                </a:extLst>
              </a:tr>
            </a:tbl>
          </a:graphicData>
        </a:graphic>
      </p:graphicFrame>
      <p:graphicFrame>
        <p:nvGraphicFramePr>
          <p:cNvPr id="13" name="Table 12"/>
          <p:cNvGraphicFramePr>
            <a:graphicFrameLocks noGrp="1"/>
          </p:cNvGraphicFramePr>
          <p:nvPr/>
        </p:nvGraphicFramePr>
        <p:xfrm>
          <a:off x="511583" y="2219301"/>
          <a:ext cx="2143760" cy="800100"/>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2602732261"/>
                    </a:ext>
                  </a:extLst>
                </a:gridCol>
              </a:tblGrid>
              <a:tr h="200025">
                <a:tc>
                  <a:txBody>
                    <a:bodyPr/>
                    <a:lstStyle/>
                    <a:p>
                      <a:pPr algn="r" rtl="0">
                        <a:lnSpc>
                          <a:spcPct val="107000"/>
                        </a:lnSpc>
                        <a:spcAft>
                          <a:spcPts val="800"/>
                        </a:spcAft>
                      </a:pPr>
                      <a:r>
                        <a:rPr lang="ar-JO" sz="1100" dirty="0">
                          <a:effectLst/>
                        </a:rPr>
                        <a:t>البنك المركزي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834852057"/>
                  </a:ext>
                </a:extLst>
              </a:tr>
              <a:tr h="200025">
                <a:tc>
                  <a:txBody>
                    <a:bodyPr/>
                    <a:lstStyle/>
                    <a:p>
                      <a:pPr algn="r" rtl="1">
                        <a:lnSpc>
                          <a:spcPct val="107000"/>
                        </a:lnSpc>
                        <a:spcAft>
                          <a:spcPts val="800"/>
                        </a:spcAft>
                      </a:pPr>
                      <a:r>
                        <a:rPr lang="ar-JO" sz="1100">
                          <a:effectLst/>
                        </a:rPr>
                        <a:t> المديرية العامة للدفاع المدني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966344041"/>
                  </a:ext>
                </a:extLst>
              </a:tr>
              <a:tr h="200025">
                <a:tc>
                  <a:txBody>
                    <a:bodyPr/>
                    <a:lstStyle/>
                    <a:p>
                      <a:pPr algn="r" rtl="0">
                        <a:lnSpc>
                          <a:spcPct val="107000"/>
                        </a:lnSpc>
                        <a:spcAft>
                          <a:spcPts val="800"/>
                        </a:spcAft>
                      </a:pPr>
                      <a:r>
                        <a:rPr lang="ar-JO" sz="1100">
                          <a:effectLst/>
                        </a:rPr>
                        <a:t>وزارة الاقتصاد الرقمي والريادة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77391285"/>
                  </a:ext>
                </a:extLst>
              </a:tr>
              <a:tr h="200025">
                <a:tc>
                  <a:txBody>
                    <a:bodyPr/>
                    <a:lstStyle/>
                    <a:p>
                      <a:pPr algn="r" rtl="0">
                        <a:lnSpc>
                          <a:spcPct val="107000"/>
                        </a:lnSpc>
                        <a:spcAft>
                          <a:spcPts val="800"/>
                        </a:spcAft>
                      </a:pPr>
                      <a:r>
                        <a:rPr lang="ar-JO" sz="1100" dirty="0">
                          <a:effectLst/>
                        </a:rPr>
                        <a:t>وزارة الصناعة والتجارة والتموين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87698676"/>
                  </a:ext>
                </a:extLst>
              </a:tr>
            </a:tbl>
          </a:graphicData>
        </a:graphic>
      </p:graphicFrame>
      <p:graphicFrame>
        <p:nvGraphicFramePr>
          <p:cNvPr id="14" name="Table 13"/>
          <p:cNvGraphicFramePr>
            <a:graphicFrameLocks noGrp="1"/>
          </p:cNvGraphicFramePr>
          <p:nvPr/>
        </p:nvGraphicFramePr>
        <p:xfrm>
          <a:off x="5859381" y="4127782"/>
          <a:ext cx="2143760" cy="1207770"/>
        </p:xfrm>
        <a:graphic>
          <a:graphicData uri="http://schemas.openxmlformats.org/drawingml/2006/table">
            <a:tbl>
              <a:tblPr rtl="1">
                <a:tableStyleId>{5C22544A-7EE6-4342-B048-85BDC9FD1C3A}</a:tableStyleId>
              </a:tblPr>
              <a:tblGrid>
                <a:gridCol w="2143760">
                  <a:extLst>
                    <a:ext uri="{9D8B030D-6E8A-4147-A177-3AD203B41FA5}">
                      <a16:colId xmlns:a16="http://schemas.microsoft.com/office/drawing/2014/main" val="2231854009"/>
                    </a:ext>
                  </a:extLst>
                </a:gridCol>
              </a:tblGrid>
              <a:tr h="201295">
                <a:tc>
                  <a:txBody>
                    <a:bodyPr/>
                    <a:lstStyle/>
                    <a:p>
                      <a:pPr algn="r" rtl="1">
                        <a:lnSpc>
                          <a:spcPct val="107000"/>
                        </a:lnSpc>
                        <a:spcAft>
                          <a:spcPts val="800"/>
                        </a:spcAft>
                      </a:pPr>
                      <a:r>
                        <a:rPr lang="ar-JO" sz="1100" dirty="0">
                          <a:effectLst/>
                        </a:rPr>
                        <a:t>وزارة العمل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2488288145"/>
                  </a:ext>
                </a:extLst>
              </a:tr>
              <a:tr h="201295">
                <a:tc>
                  <a:txBody>
                    <a:bodyPr/>
                    <a:lstStyle/>
                    <a:p>
                      <a:pPr algn="r" rtl="1">
                        <a:lnSpc>
                          <a:spcPct val="107000"/>
                        </a:lnSpc>
                        <a:spcAft>
                          <a:spcPts val="800"/>
                        </a:spcAft>
                      </a:pPr>
                      <a:r>
                        <a:rPr lang="ar-JO" sz="1100">
                          <a:effectLst/>
                        </a:rPr>
                        <a:t> وزارة الثقافة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3932115321"/>
                  </a:ext>
                </a:extLst>
              </a:tr>
              <a:tr h="201295">
                <a:tc>
                  <a:txBody>
                    <a:bodyPr/>
                    <a:lstStyle/>
                    <a:p>
                      <a:pPr algn="r" rtl="1">
                        <a:lnSpc>
                          <a:spcPct val="107000"/>
                        </a:lnSpc>
                        <a:spcAft>
                          <a:spcPts val="800"/>
                        </a:spcAft>
                      </a:pPr>
                      <a:r>
                        <a:rPr lang="ar-JO" sz="1100" dirty="0">
                          <a:effectLst/>
                        </a:rPr>
                        <a:t>وزارة الشباب</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1211732508"/>
                  </a:ext>
                </a:extLst>
              </a:tr>
              <a:tr h="201295">
                <a:tc>
                  <a:txBody>
                    <a:bodyPr/>
                    <a:lstStyle/>
                    <a:p>
                      <a:pPr algn="r" rtl="1">
                        <a:lnSpc>
                          <a:spcPct val="107000"/>
                        </a:lnSpc>
                        <a:spcAft>
                          <a:spcPts val="800"/>
                        </a:spcAft>
                      </a:pPr>
                      <a:r>
                        <a:rPr lang="ar-JO" sz="1100">
                          <a:effectLst/>
                        </a:rPr>
                        <a:t>وزارة الادارة المحلية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1685620493"/>
                  </a:ext>
                </a:extLst>
              </a:tr>
              <a:tr h="201295">
                <a:tc>
                  <a:txBody>
                    <a:bodyPr/>
                    <a:lstStyle/>
                    <a:p>
                      <a:pPr algn="r" rtl="1">
                        <a:lnSpc>
                          <a:spcPct val="107000"/>
                        </a:lnSpc>
                        <a:spcAft>
                          <a:spcPts val="800"/>
                        </a:spcAft>
                      </a:pPr>
                      <a:r>
                        <a:rPr lang="ar-JO" sz="1100">
                          <a:effectLst/>
                        </a:rPr>
                        <a:t>وزارة الاستثمار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3648953555"/>
                  </a:ext>
                </a:extLst>
              </a:tr>
              <a:tr h="201295">
                <a:tc>
                  <a:txBody>
                    <a:bodyPr/>
                    <a:lstStyle/>
                    <a:p>
                      <a:pPr algn="r" rtl="1">
                        <a:lnSpc>
                          <a:spcPct val="107000"/>
                        </a:lnSpc>
                        <a:spcAft>
                          <a:spcPts val="800"/>
                        </a:spcAft>
                      </a:pPr>
                      <a:r>
                        <a:rPr lang="ar-JO" sz="1100" dirty="0">
                          <a:effectLst/>
                        </a:rPr>
                        <a:t>وزارة الشؤون السياسية والبرلمانية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2518224785"/>
                  </a:ext>
                </a:extLst>
              </a:tr>
            </a:tbl>
          </a:graphicData>
        </a:graphic>
      </p:graphicFrame>
    </p:spTree>
    <p:extLst>
      <p:ext uri="{BB962C8B-B14F-4D97-AF65-F5344CB8AC3E}">
        <p14:creationId xmlns:p14="http://schemas.microsoft.com/office/powerpoint/2010/main" val="128273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343" y="3563"/>
            <a:ext cx="8684687" cy="1137256"/>
          </a:xfrm>
        </p:spPr>
        <p:txBody>
          <a:bodyPr/>
          <a:lstStyle/>
          <a:p>
            <a:r>
              <a:rPr lang="ar-JO" dirty="0"/>
              <a:t>توزيع الجهات على الفئات/القطاعات</a:t>
            </a:r>
            <a:endParaRPr lang="en-US" dirty="0"/>
          </a:p>
        </p:txBody>
      </p:sp>
      <p:sp>
        <p:nvSpPr>
          <p:cNvPr id="21" name="TextBox 20"/>
          <p:cNvSpPr txBox="1"/>
          <p:nvPr/>
        </p:nvSpPr>
        <p:spPr>
          <a:xfrm>
            <a:off x="6032730" y="1381195"/>
            <a:ext cx="4138840" cy="369332"/>
          </a:xfrm>
          <a:prstGeom prst="rect">
            <a:avLst/>
          </a:prstGeom>
          <a:solidFill>
            <a:srgbClr val="500000"/>
          </a:solidFill>
        </p:spPr>
        <p:txBody>
          <a:bodyPr wrap="square" rtlCol="0">
            <a:spAutoFit/>
          </a:bodyPr>
          <a:lstStyle/>
          <a:p>
            <a:pPr algn="ctr"/>
            <a:r>
              <a:rPr lang="ar-JO" dirty="0">
                <a:solidFill>
                  <a:schemeClr val="bg1"/>
                </a:solidFill>
              </a:rPr>
              <a:t>قطاع البنية التحتية  والخدمات (15)</a:t>
            </a:r>
            <a:endParaRPr lang="en-US" dirty="0">
              <a:solidFill>
                <a:schemeClr val="bg1"/>
              </a:solidFill>
            </a:endParaRPr>
          </a:p>
        </p:txBody>
      </p:sp>
      <p:sp>
        <p:nvSpPr>
          <p:cNvPr id="22" name="TextBox 21"/>
          <p:cNvSpPr txBox="1"/>
          <p:nvPr/>
        </p:nvSpPr>
        <p:spPr>
          <a:xfrm>
            <a:off x="461988" y="1381195"/>
            <a:ext cx="4603987" cy="369332"/>
          </a:xfrm>
          <a:prstGeom prst="rect">
            <a:avLst/>
          </a:prstGeom>
          <a:solidFill>
            <a:srgbClr val="500000"/>
          </a:solidFill>
        </p:spPr>
        <p:txBody>
          <a:bodyPr wrap="square" rtlCol="0">
            <a:spAutoFit/>
          </a:bodyPr>
          <a:lstStyle/>
          <a:p>
            <a:pPr algn="ctr"/>
            <a:r>
              <a:rPr lang="ar-JO" dirty="0">
                <a:solidFill>
                  <a:schemeClr val="bg1"/>
                </a:solidFill>
              </a:rPr>
              <a:t>قطاع التنمية المحلية والاجتماعية (11)</a:t>
            </a:r>
            <a:endParaRPr lang="en-US" dirty="0">
              <a:solidFill>
                <a:schemeClr val="bg1"/>
              </a:solidFill>
            </a:endParaRPr>
          </a:p>
        </p:txBody>
      </p:sp>
      <p:sp>
        <p:nvSpPr>
          <p:cNvPr id="25" name="TextBox 24"/>
          <p:cNvSpPr txBox="1"/>
          <p:nvPr/>
        </p:nvSpPr>
        <p:spPr>
          <a:xfrm>
            <a:off x="461989" y="3623352"/>
            <a:ext cx="4703622" cy="369332"/>
          </a:xfrm>
          <a:prstGeom prst="rect">
            <a:avLst/>
          </a:prstGeom>
          <a:solidFill>
            <a:srgbClr val="500000"/>
          </a:solidFill>
        </p:spPr>
        <p:txBody>
          <a:bodyPr wrap="square" rtlCol="0">
            <a:spAutoFit/>
          </a:bodyPr>
          <a:lstStyle/>
          <a:p>
            <a:pPr algn="ctr"/>
            <a:r>
              <a:rPr lang="ar-JO" dirty="0">
                <a:solidFill>
                  <a:schemeClr val="bg1"/>
                </a:solidFill>
              </a:rPr>
              <a:t>قطاع التدريب والتشريع والمشاركة (11) </a:t>
            </a:r>
          </a:p>
        </p:txBody>
      </p:sp>
      <p:sp>
        <p:nvSpPr>
          <p:cNvPr id="26" name="TextBox 25"/>
          <p:cNvSpPr txBox="1"/>
          <p:nvPr/>
        </p:nvSpPr>
        <p:spPr>
          <a:xfrm>
            <a:off x="6032730" y="3623352"/>
            <a:ext cx="4138840" cy="369332"/>
          </a:xfrm>
          <a:prstGeom prst="rect">
            <a:avLst/>
          </a:prstGeom>
          <a:solidFill>
            <a:srgbClr val="500000"/>
          </a:solidFill>
        </p:spPr>
        <p:txBody>
          <a:bodyPr wrap="square" rtlCol="0">
            <a:spAutoFit/>
          </a:bodyPr>
          <a:lstStyle/>
          <a:p>
            <a:pPr algn="ctr"/>
            <a:r>
              <a:rPr lang="ar-JO" dirty="0">
                <a:solidFill>
                  <a:schemeClr val="bg1"/>
                </a:solidFill>
              </a:rPr>
              <a:t>القطاع الصحي والرقابة الصحية (8)</a:t>
            </a:r>
            <a:endParaRPr lang="en-US" dirty="0">
              <a:solidFill>
                <a:schemeClr val="bg1"/>
              </a:solidFill>
            </a:endParaRPr>
          </a:p>
        </p:txBody>
      </p:sp>
      <p:graphicFrame>
        <p:nvGraphicFramePr>
          <p:cNvPr id="7" name="Table 6"/>
          <p:cNvGraphicFramePr>
            <a:graphicFrameLocks noGrp="1"/>
          </p:cNvGraphicFramePr>
          <p:nvPr/>
        </p:nvGraphicFramePr>
        <p:xfrm>
          <a:off x="8263890" y="1856322"/>
          <a:ext cx="1791237" cy="1600200"/>
        </p:xfrm>
        <a:graphic>
          <a:graphicData uri="http://schemas.openxmlformats.org/drawingml/2006/table">
            <a:tbl>
              <a:tblPr rtl="1">
                <a:tableStyleId>{5C22544A-7EE6-4342-B048-85BDC9FD1C3A}</a:tableStyleId>
              </a:tblPr>
              <a:tblGrid>
                <a:gridCol w="1791237">
                  <a:extLst>
                    <a:ext uri="{9D8B030D-6E8A-4147-A177-3AD203B41FA5}">
                      <a16:colId xmlns:a16="http://schemas.microsoft.com/office/drawing/2014/main" val="210185580"/>
                    </a:ext>
                  </a:extLst>
                </a:gridCol>
              </a:tblGrid>
              <a:tr h="200025">
                <a:tc>
                  <a:txBody>
                    <a:bodyPr/>
                    <a:lstStyle/>
                    <a:p>
                      <a:pPr algn="r" rtl="1">
                        <a:lnSpc>
                          <a:spcPct val="107000"/>
                        </a:lnSpc>
                        <a:spcAft>
                          <a:spcPts val="800"/>
                        </a:spcAft>
                      </a:pPr>
                      <a:r>
                        <a:rPr lang="ar-JO" sz="1100" dirty="0">
                          <a:effectLst/>
                        </a:rPr>
                        <a:t>أمانة عمان الكبرى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68156138"/>
                  </a:ext>
                </a:extLst>
              </a:tr>
              <a:tr h="200025">
                <a:tc>
                  <a:txBody>
                    <a:bodyPr/>
                    <a:lstStyle/>
                    <a:p>
                      <a:pPr algn="r" rtl="1">
                        <a:lnSpc>
                          <a:spcPct val="107000"/>
                        </a:lnSpc>
                        <a:spcAft>
                          <a:spcPts val="800"/>
                        </a:spcAft>
                      </a:pPr>
                      <a:r>
                        <a:rPr lang="ar-JO" sz="1100">
                          <a:effectLst/>
                        </a:rPr>
                        <a:t> سلطة وادي الأردن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299465894"/>
                  </a:ext>
                </a:extLst>
              </a:tr>
              <a:tr h="200025">
                <a:tc>
                  <a:txBody>
                    <a:bodyPr/>
                    <a:lstStyle/>
                    <a:p>
                      <a:pPr algn="r" rtl="1">
                        <a:lnSpc>
                          <a:spcPct val="107000"/>
                        </a:lnSpc>
                        <a:spcAft>
                          <a:spcPts val="800"/>
                        </a:spcAft>
                      </a:pPr>
                      <a:r>
                        <a:rPr lang="ar-JO" sz="1100" dirty="0">
                          <a:effectLst/>
                        </a:rPr>
                        <a:t> المركز الجغرافي الأردني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54846461"/>
                  </a:ext>
                </a:extLst>
              </a:tr>
              <a:tr h="200025">
                <a:tc>
                  <a:txBody>
                    <a:bodyPr/>
                    <a:lstStyle/>
                    <a:p>
                      <a:pPr algn="r" rtl="1">
                        <a:lnSpc>
                          <a:spcPct val="107000"/>
                        </a:lnSpc>
                        <a:spcAft>
                          <a:spcPts val="800"/>
                        </a:spcAft>
                      </a:pPr>
                      <a:r>
                        <a:rPr lang="ar-JO" sz="1100">
                          <a:effectLst/>
                        </a:rPr>
                        <a:t> دائرة الأراضي والمساحة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169862957"/>
                  </a:ext>
                </a:extLst>
              </a:tr>
              <a:tr h="200025">
                <a:tc>
                  <a:txBody>
                    <a:bodyPr/>
                    <a:lstStyle/>
                    <a:p>
                      <a:pPr algn="r" rtl="1">
                        <a:lnSpc>
                          <a:spcPct val="107000"/>
                        </a:lnSpc>
                        <a:spcAft>
                          <a:spcPts val="800"/>
                        </a:spcAft>
                      </a:pPr>
                      <a:r>
                        <a:rPr lang="ar-JO" sz="1100" dirty="0">
                          <a:effectLst/>
                        </a:rPr>
                        <a:t> هيئة تنظيم قطاع النقل البري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68876368"/>
                  </a:ext>
                </a:extLst>
              </a:tr>
              <a:tr h="200025">
                <a:tc>
                  <a:txBody>
                    <a:bodyPr/>
                    <a:lstStyle/>
                    <a:p>
                      <a:pPr algn="r" rtl="1">
                        <a:lnSpc>
                          <a:spcPct val="107000"/>
                        </a:lnSpc>
                        <a:spcAft>
                          <a:spcPts val="800"/>
                        </a:spcAft>
                      </a:pPr>
                      <a:r>
                        <a:rPr lang="ar-JO" sz="1100">
                          <a:effectLst/>
                        </a:rPr>
                        <a:t> دائرة الآثار العامة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713392702"/>
                  </a:ext>
                </a:extLst>
              </a:tr>
              <a:tr h="200025">
                <a:tc>
                  <a:txBody>
                    <a:bodyPr/>
                    <a:lstStyle/>
                    <a:p>
                      <a:pPr algn="r" rtl="1">
                        <a:lnSpc>
                          <a:spcPct val="107000"/>
                        </a:lnSpc>
                        <a:spcAft>
                          <a:spcPts val="800"/>
                        </a:spcAft>
                      </a:pPr>
                      <a:r>
                        <a:rPr lang="ar-JO" sz="1100" dirty="0">
                          <a:effectLst/>
                        </a:rPr>
                        <a:t> الهيئة البحرية الأردنية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521939186"/>
                  </a:ext>
                </a:extLst>
              </a:tr>
              <a:tr h="200025">
                <a:tc>
                  <a:txBody>
                    <a:bodyPr/>
                    <a:lstStyle/>
                    <a:p>
                      <a:pPr algn="r" rtl="1">
                        <a:lnSpc>
                          <a:spcPct val="107000"/>
                        </a:lnSpc>
                        <a:spcAft>
                          <a:spcPts val="800"/>
                        </a:spcAft>
                      </a:pPr>
                      <a:r>
                        <a:rPr lang="ar-JO" sz="1100" dirty="0">
                          <a:effectLst/>
                        </a:rPr>
                        <a:t>بنك تنمية المدن والقرى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971816650"/>
                  </a:ext>
                </a:extLst>
              </a:tr>
            </a:tbl>
          </a:graphicData>
        </a:graphic>
      </p:graphicFrame>
      <p:graphicFrame>
        <p:nvGraphicFramePr>
          <p:cNvPr id="8" name="Table 7"/>
          <p:cNvGraphicFramePr>
            <a:graphicFrameLocks noGrp="1"/>
          </p:cNvGraphicFramePr>
          <p:nvPr/>
        </p:nvGraphicFramePr>
        <p:xfrm>
          <a:off x="2857500" y="1871472"/>
          <a:ext cx="2148241" cy="1200150"/>
        </p:xfrm>
        <a:graphic>
          <a:graphicData uri="http://schemas.openxmlformats.org/drawingml/2006/table">
            <a:tbl>
              <a:tblPr rtl="1">
                <a:tableStyleId>{5C22544A-7EE6-4342-B048-85BDC9FD1C3A}</a:tableStyleId>
              </a:tblPr>
              <a:tblGrid>
                <a:gridCol w="2148241">
                  <a:extLst>
                    <a:ext uri="{9D8B030D-6E8A-4147-A177-3AD203B41FA5}">
                      <a16:colId xmlns:a16="http://schemas.microsoft.com/office/drawing/2014/main" val="1965140352"/>
                    </a:ext>
                  </a:extLst>
                </a:gridCol>
              </a:tblGrid>
              <a:tr h="200025">
                <a:tc>
                  <a:txBody>
                    <a:bodyPr/>
                    <a:lstStyle/>
                    <a:p>
                      <a:pPr algn="r" rtl="1">
                        <a:lnSpc>
                          <a:spcPct val="107000"/>
                        </a:lnSpc>
                        <a:spcAft>
                          <a:spcPts val="800"/>
                        </a:spcAft>
                      </a:pPr>
                      <a:r>
                        <a:rPr lang="ar-JO" sz="1100" dirty="0">
                          <a:effectLst/>
                        </a:rPr>
                        <a:t>صندوق المعونة الوطنية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219099412"/>
                  </a:ext>
                </a:extLst>
              </a:tr>
              <a:tr h="200025">
                <a:tc>
                  <a:txBody>
                    <a:bodyPr/>
                    <a:lstStyle/>
                    <a:p>
                      <a:pPr algn="r" rtl="1">
                        <a:lnSpc>
                          <a:spcPct val="107000"/>
                        </a:lnSpc>
                        <a:spcAft>
                          <a:spcPts val="800"/>
                        </a:spcAft>
                      </a:pPr>
                      <a:r>
                        <a:rPr lang="ar-JO" sz="1100" dirty="0">
                          <a:effectLst/>
                        </a:rPr>
                        <a:t>دائرة الشؤون الفلسطينية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92831964"/>
                  </a:ext>
                </a:extLst>
              </a:tr>
              <a:tr h="200025">
                <a:tc>
                  <a:txBody>
                    <a:bodyPr/>
                    <a:lstStyle/>
                    <a:p>
                      <a:pPr algn="r" rtl="1">
                        <a:lnSpc>
                          <a:spcPct val="107000"/>
                        </a:lnSpc>
                        <a:spcAft>
                          <a:spcPts val="800"/>
                        </a:spcAft>
                      </a:pPr>
                      <a:r>
                        <a:rPr lang="ar-JO" sz="1100">
                          <a:effectLst/>
                        </a:rPr>
                        <a:t>المؤسسة الاستهلاكية المدنية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29752757"/>
                  </a:ext>
                </a:extLst>
              </a:tr>
              <a:tr h="200025">
                <a:tc>
                  <a:txBody>
                    <a:bodyPr/>
                    <a:lstStyle/>
                    <a:p>
                      <a:pPr algn="r" rtl="1">
                        <a:lnSpc>
                          <a:spcPct val="107000"/>
                        </a:lnSpc>
                        <a:spcAft>
                          <a:spcPts val="800"/>
                        </a:spcAft>
                      </a:pPr>
                      <a:r>
                        <a:rPr lang="ar-JO" sz="1100" dirty="0">
                          <a:effectLst/>
                        </a:rPr>
                        <a:t>مؤسسة تنمية اموال الايتام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927525556"/>
                  </a:ext>
                </a:extLst>
              </a:tr>
              <a:tr h="200025">
                <a:tc>
                  <a:txBody>
                    <a:bodyPr/>
                    <a:lstStyle/>
                    <a:p>
                      <a:pPr algn="r" rtl="1">
                        <a:lnSpc>
                          <a:spcPct val="107000"/>
                        </a:lnSpc>
                        <a:spcAft>
                          <a:spcPts val="800"/>
                        </a:spcAft>
                      </a:pPr>
                      <a:r>
                        <a:rPr lang="ar-JO" sz="1100">
                          <a:effectLst/>
                        </a:rPr>
                        <a:t>صندوق التنمية والتشغيل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42867585"/>
                  </a:ext>
                </a:extLst>
              </a:tr>
              <a:tr h="200025">
                <a:tc>
                  <a:txBody>
                    <a:bodyPr/>
                    <a:lstStyle/>
                    <a:p>
                      <a:pPr algn="r" rtl="1">
                        <a:lnSpc>
                          <a:spcPct val="107000"/>
                        </a:lnSpc>
                        <a:spcAft>
                          <a:spcPts val="800"/>
                        </a:spcAft>
                      </a:pPr>
                      <a:r>
                        <a:rPr lang="ar-JO" sz="1100" dirty="0">
                          <a:effectLst/>
                        </a:rPr>
                        <a:t>المؤسسة التعاونية الأردنية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930207442"/>
                  </a:ext>
                </a:extLst>
              </a:tr>
            </a:tbl>
          </a:graphicData>
        </a:graphic>
      </p:graphicFrame>
      <p:graphicFrame>
        <p:nvGraphicFramePr>
          <p:cNvPr id="11" name="Table 10"/>
          <p:cNvGraphicFramePr>
            <a:graphicFrameLocks noGrp="1"/>
          </p:cNvGraphicFramePr>
          <p:nvPr/>
        </p:nvGraphicFramePr>
        <p:xfrm>
          <a:off x="2857500" y="4177255"/>
          <a:ext cx="2308109" cy="1190625"/>
        </p:xfrm>
        <a:graphic>
          <a:graphicData uri="http://schemas.openxmlformats.org/drawingml/2006/table">
            <a:tbl>
              <a:tblPr rtl="1">
                <a:tableStyleId>{5C22544A-7EE6-4342-B048-85BDC9FD1C3A}</a:tableStyleId>
              </a:tblPr>
              <a:tblGrid>
                <a:gridCol w="2308109">
                  <a:extLst>
                    <a:ext uri="{9D8B030D-6E8A-4147-A177-3AD203B41FA5}">
                      <a16:colId xmlns:a16="http://schemas.microsoft.com/office/drawing/2014/main" val="204173762"/>
                    </a:ext>
                  </a:extLst>
                </a:gridCol>
              </a:tblGrid>
              <a:tr h="200025">
                <a:tc>
                  <a:txBody>
                    <a:bodyPr/>
                    <a:lstStyle/>
                    <a:p>
                      <a:pPr algn="r" rtl="1">
                        <a:lnSpc>
                          <a:spcPct val="107000"/>
                        </a:lnSpc>
                        <a:spcAft>
                          <a:spcPts val="800"/>
                        </a:spcAft>
                      </a:pPr>
                      <a:r>
                        <a:rPr lang="ar-JO" sz="1100" dirty="0">
                          <a:effectLst/>
                        </a:rPr>
                        <a:t>دائرة الأحوال المدنية والجوازات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4083184487"/>
                  </a:ext>
                </a:extLst>
              </a:tr>
              <a:tr h="190500">
                <a:tc>
                  <a:txBody>
                    <a:bodyPr/>
                    <a:lstStyle/>
                    <a:p>
                      <a:pPr algn="r" rtl="1">
                        <a:lnSpc>
                          <a:spcPct val="107000"/>
                        </a:lnSpc>
                        <a:spcAft>
                          <a:spcPts val="800"/>
                        </a:spcAft>
                      </a:pPr>
                      <a:r>
                        <a:rPr lang="ar-JO" sz="1100">
                          <a:effectLst/>
                        </a:rPr>
                        <a:t>وكالة الأنباء الأردنية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503874633"/>
                  </a:ext>
                </a:extLst>
              </a:tr>
              <a:tr h="200025">
                <a:tc>
                  <a:txBody>
                    <a:bodyPr/>
                    <a:lstStyle/>
                    <a:p>
                      <a:pPr algn="r" rtl="1">
                        <a:lnSpc>
                          <a:spcPct val="107000"/>
                        </a:lnSpc>
                        <a:spcAft>
                          <a:spcPts val="800"/>
                        </a:spcAft>
                      </a:pPr>
                      <a:r>
                        <a:rPr lang="ar-JO" sz="1100">
                          <a:effectLst/>
                        </a:rPr>
                        <a:t>دائرة المكتبة الوطنية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51805944"/>
                  </a:ext>
                </a:extLst>
              </a:tr>
              <a:tr h="200025">
                <a:tc>
                  <a:txBody>
                    <a:bodyPr/>
                    <a:lstStyle/>
                    <a:p>
                      <a:pPr algn="r" rtl="1">
                        <a:lnSpc>
                          <a:spcPct val="107000"/>
                        </a:lnSpc>
                        <a:spcAft>
                          <a:spcPts val="800"/>
                        </a:spcAft>
                      </a:pPr>
                      <a:r>
                        <a:rPr lang="ar-JO" sz="1100" dirty="0">
                          <a:effectLst/>
                        </a:rPr>
                        <a:t> دائرة قاضي القضاة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599696578"/>
                  </a:ext>
                </a:extLst>
              </a:tr>
              <a:tr h="200025">
                <a:tc>
                  <a:txBody>
                    <a:bodyPr/>
                    <a:lstStyle/>
                    <a:p>
                      <a:pPr algn="r" rtl="1">
                        <a:lnSpc>
                          <a:spcPct val="107000"/>
                        </a:lnSpc>
                        <a:spcAft>
                          <a:spcPts val="800"/>
                        </a:spcAft>
                      </a:pPr>
                      <a:r>
                        <a:rPr lang="ar-JO" sz="1100">
                          <a:effectLst/>
                        </a:rPr>
                        <a:t>مؤسسة الإذاعة والتلفزيون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385049812"/>
                  </a:ext>
                </a:extLst>
              </a:tr>
              <a:tr h="200025">
                <a:tc>
                  <a:txBody>
                    <a:bodyPr/>
                    <a:lstStyle/>
                    <a:p>
                      <a:pPr algn="r" rtl="1">
                        <a:lnSpc>
                          <a:spcPct val="107000"/>
                        </a:lnSpc>
                        <a:spcAft>
                          <a:spcPts val="800"/>
                        </a:spcAft>
                      </a:pPr>
                      <a:r>
                        <a:rPr lang="ar-JO" sz="1100" dirty="0">
                          <a:effectLst/>
                        </a:rPr>
                        <a:t>ديوان التشريع والرأي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625375049"/>
                  </a:ext>
                </a:extLst>
              </a:tr>
            </a:tbl>
          </a:graphicData>
        </a:graphic>
      </p:graphicFrame>
      <p:graphicFrame>
        <p:nvGraphicFramePr>
          <p:cNvPr id="27" name="Table 26"/>
          <p:cNvGraphicFramePr>
            <a:graphicFrameLocks noGrp="1"/>
          </p:cNvGraphicFramePr>
          <p:nvPr/>
        </p:nvGraphicFramePr>
        <p:xfrm>
          <a:off x="6295212" y="4177255"/>
          <a:ext cx="3613875" cy="1600200"/>
        </p:xfrm>
        <a:graphic>
          <a:graphicData uri="http://schemas.openxmlformats.org/drawingml/2006/table">
            <a:tbl>
              <a:tblPr rtl="1">
                <a:tableStyleId>{5C22544A-7EE6-4342-B048-85BDC9FD1C3A}</a:tableStyleId>
              </a:tblPr>
              <a:tblGrid>
                <a:gridCol w="3613875">
                  <a:extLst>
                    <a:ext uri="{9D8B030D-6E8A-4147-A177-3AD203B41FA5}">
                      <a16:colId xmlns:a16="http://schemas.microsoft.com/office/drawing/2014/main" val="3451753123"/>
                    </a:ext>
                  </a:extLst>
                </a:gridCol>
              </a:tblGrid>
              <a:tr h="200025">
                <a:tc>
                  <a:txBody>
                    <a:bodyPr/>
                    <a:lstStyle/>
                    <a:p>
                      <a:pPr algn="r" rtl="1">
                        <a:lnSpc>
                          <a:spcPct val="107000"/>
                        </a:lnSpc>
                        <a:spcAft>
                          <a:spcPts val="800"/>
                        </a:spcAft>
                      </a:pPr>
                      <a:r>
                        <a:rPr lang="ar-JO" sz="1100" dirty="0">
                          <a:effectLst/>
                        </a:rPr>
                        <a:t>المؤسسة العامة للغذاء والدواء</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790609542"/>
                  </a:ext>
                </a:extLst>
              </a:tr>
              <a:tr h="200025">
                <a:tc>
                  <a:txBody>
                    <a:bodyPr/>
                    <a:lstStyle/>
                    <a:p>
                      <a:pPr algn="r" rtl="1">
                        <a:lnSpc>
                          <a:spcPct val="107000"/>
                        </a:lnSpc>
                        <a:spcAft>
                          <a:spcPts val="800"/>
                        </a:spcAft>
                      </a:pPr>
                      <a:r>
                        <a:rPr lang="ar-JO" sz="1100">
                          <a:effectLst/>
                        </a:rPr>
                        <a:t> مستشفى الجامعة الأردنية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3601091346"/>
                  </a:ext>
                </a:extLst>
              </a:tr>
              <a:tr h="200025">
                <a:tc>
                  <a:txBody>
                    <a:bodyPr/>
                    <a:lstStyle/>
                    <a:p>
                      <a:pPr algn="r" rtl="1">
                        <a:lnSpc>
                          <a:spcPct val="107000"/>
                        </a:lnSpc>
                        <a:spcAft>
                          <a:spcPts val="800"/>
                        </a:spcAft>
                      </a:pPr>
                      <a:r>
                        <a:rPr lang="ar-JO" sz="1100" dirty="0">
                          <a:effectLst/>
                        </a:rPr>
                        <a:t> إدارة التأمين الصحي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332022473"/>
                  </a:ext>
                </a:extLst>
              </a:tr>
              <a:tr h="200025">
                <a:tc>
                  <a:txBody>
                    <a:bodyPr/>
                    <a:lstStyle/>
                    <a:p>
                      <a:pPr algn="r" rtl="1">
                        <a:lnSpc>
                          <a:spcPct val="107000"/>
                        </a:lnSpc>
                        <a:spcAft>
                          <a:spcPts val="800"/>
                        </a:spcAft>
                      </a:pPr>
                      <a:r>
                        <a:rPr lang="ar-JO" sz="1100">
                          <a:effectLst/>
                        </a:rPr>
                        <a:t>مستشفى الملك المؤسس عبدالله الجامعي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432233385"/>
                  </a:ext>
                </a:extLst>
              </a:tr>
              <a:tr h="200025">
                <a:tc>
                  <a:txBody>
                    <a:bodyPr/>
                    <a:lstStyle/>
                    <a:p>
                      <a:pPr algn="r" rtl="1">
                        <a:lnSpc>
                          <a:spcPct val="107000"/>
                        </a:lnSpc>
                        <a:spcAft>
                          <a:spcPts val="800"/>
                        </a:spcAft>
                      </a:pPr>
                      <a:r>
                        <a:rPr lang="ar-JO" sz="1100" dirty="0">
                          <a:effectLst/>
                        </a:rPr>
                        <a:t>مستشفى البشير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128676973"/>
                  </a:ext>
                </a:extLst>
              </a:tr>
              <a:tr h="200025">
                <a:tc>
                  <a:txBody>
                    <a:bodyPr/>
                    <a:lstStyle/>
                    <a:p>
                      <a:pPr algn="r" rtl="1">
                        <a:lnSpc>
                          <a:spcPct val="107000"/>
                        </a:lnSpc>
                        <a:spcAft>
                          <a:spcPts val="800"/>
                        </a:spcAft>
                      </a:pPr>
                      <a:r>
                        <a:rPr lang="ar-JO" sz="1100">
                          <a:effectLst/>
                        </a:rPr>
                        <a:t>المجلس التمريضي الأردني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3926670163"/>
                  </a:ext>
                </a:extLst>
              </a:tr>
              <a:tr h="200025">
                <a:tc>
                  <a:txBody>
                    <a:bodyPr/>
                    <a:lstStyle/>
                    <a:p>
                      <a:pPr algn="r" rtl="1">
                        <a:lnSpc>
                          <a:spcPct val="107000"/>
                        </a:lnSpc>
                        <a:spcAft>
                          <a:spcPts val="800"/>
                        </a:spcAft>
                      </a:pPr>
                      <a:r>
                        <a:rPr lang="ar-JO" sz="1100">
                          <a:effectLst/>
                        </a:rPr>
                        <a:t>المجلس الطبي الأردني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3963217481"/>
                  </a:ext>
                </a:extLst>
              </a:tr>
              <a:tr h="200025">
                <a:tc>
                  <a:txBody>
                    <a:bodyPr/>
                    <a:lstStyle/>
                    <a:p>
                      <a:pPr algn="r" rtl="1">
                        <a:lnSpc>
                          <a:spcPct val="107000"/>
                        </a:lnSpc>
                        <a:spcAft>
                          <a:spcPts val="800"/>
                        </a:spcAft>
                      </a:pPr>
                      <a:r>
                        <a:rPr lang="ar-JO" sz="1100" dirty="0">
                          <a:effectLst/>
                        </a:rPr>
                        <a:t>مستشفى الأمير حمزة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464559161"/>
                  </a:ext>
                </a:extLst>
              </a:tr>
            </a:tbl>
          </a:graphicData>
        </a:graphic>
      </p:graphicFrame>
      <p:graphicFrame>
        <p:nvGraphicFramePr>
          <p:cNvPr id="19" name="Table 18"/>
          <p:cNvGraphicFramePr>
            <a:graphicFrameLocks noGrp="1"/>
          </p:cNvGraphicFramePr>
          <p:nvPr/>
        </p:nvGraphicFramePr>
        <p:xfrm>
          <a:off x="6032730" y="1859811"/>
          <a:ext cx="1791237" cy="1400175"/>
        </p:xfrm>
        <a:graphic>
          <a:graphicData uri="http://schemas.openxmlformats.org/drawingml/2006/table">
            <a:tbl>
              <a:tblPr rtl="1">
                <a:tableStyleId>{5C22544A-7EE6-4342-B048-85BDC9FD1C3A}</a:tableStyleId>
              </a:tblPr>
              <a:tblGrid>
                <a:gridCol w="1791237">
                  <a:extLst>
                    <a:ext uri="{9D8B030D-6E8A-4147-A177-3AD203B41FA5}">
                      <a16:colId xmlns:a16="http://schemas.microsoft.com/office/drawing/2014/main" val="210185580"/>
                    </a:ext>
                  </a:extLst>
                </a:gridCol>
              </a:tblGrid>
              <a:tr h="200025">
                <a:tc>
                  <a:txBody>
                    <a:bodyPr/>
                    <a:lstStyle/>
                    <a:p>
                      <a:pPr algn="r" rtl="1">
                        <a:lnSpc>
                          <a:spcPct val="107000"/>
                        </a:lnSpc>
                        <a:spcAft>
                          <a:spcPts val="800"/>
                        </a:spcAft>
                      </a:pPr>
                      <a:r>
                        <a:rPr lang="ar-JO" sz="1100" dirty="0">
                          <a:effectLst/>
                        </a:rPr>
                        <a:t>هيئة تنظيم قطاع الطاقة والمعادن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16334673"/>
                  </a:ext>
                </a:extLst>
              </a:tr>
              <a:tr h="200025">
                <a:tc>
                  <a:txBody>
                    <a:bodyPr/>
                    <a:lstStyle/>
                    <a:p>
                      <a:pPr algn="r" rtl="1">
                        <a:lnSpc>
                          <a:spcPct val="107000"/>
                        </a:lnSpc>
                        <a:spcAft>
                          <a:spcPts val="800"/>
                        </a:spcAft>
                      </a:pPr>
                      <a:r>
                        <a:rPr lang="ar-JO" sz="1100">
                          <a:effectLst/>
                        </a:rPr>
                        <a:t> ادارة ترخيص السواقين والمركبات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128297778"/>
                  </a:ext>
                </a:extLst>
              </a:tr>
              <a:tr h="200025">
                <a:tc>
                  <a:txBody>
                    <a:bodyPr/>
                    <a:lstStyle/>
                    <a:p>
                      <a:pPr algn="r" rtl="1">
                        <a:lnSpc>
                          <a:spcPct val="107000"/>
                        </a:lnSpc>
                        <a:spcAft>
                          <a:spcPts val="800"/>
                        </a:spcAft>
                      </a:pPr>
                      <a:r>
                        <a:rPr lang="ar-JO" sz="1100" dirty="0">
                          <a:effectLst/>
                        </a:rPr>
                        <a:t> ادارة السير المركزية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057760353"/>
                  </a:ext>
                </a:extLst>
              </a:tr>
              <a:tr h="200025">
                <a:tc>
                  <a:txBody>
                    <a:bodyPr/>
                    <a:lstStyle/>
                    <a:p>
                      <a:pPr algn="r" rtl="1">
                        <a:lnSpc>
                          <a:spcPct val="107000"/>
                        </a:lnSpc>
                        <a:spcAft>
                          <a:spcPts val="800"/>
                        </a:spcAft>
                      </a:pPr>
                      <a:r>
                        <a:rPr lang="ar-JO" sz="1100">
                          <a:effectLst/>
                        </a:rPr>
                        <a:t> ادارة الإقامة والحدود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51840817"/>
                  </a:ext>
                </a:extLst>
              </a:tr>
              <a:tr h="200025">
                <a:tc>
                  <a:txBody>
                    <a:bodyPr/>
                    <a:lstStyle/>
                    <a:p>
                      <a:pPr algn="r" rtl="1">
                        <a:lnSpc>
                          <a:spcPct val="107000"/>
                        </a:lnSpc>
                        <a:spcAft>
                          <a:spcPts val="800"/>
                        </a:spcAft>
                      </a:pPr>
                      <a:r>
                        <a:rPr lang="ar-JO" sz="1100">
                          <a:effectLst/>
                        </a:rPr>
                        <a:t>هيئة تنظيم الطيران المدني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83040259"/>
                  </a:ext>
                </a:extLst>
              </a:tr>
              <a:tr h="200025">
                <a:tc>
                  <a:txBody>
                    <a:bodyPr/>
                    <a:lstStyle/>
                    <a:p>
                      <a:pPr algn="r" rtl="1">
                        <a:lnSpc>
                          <a:spcPct val="107000"/>
                        </a:lnSpc>
                        <a:spcAft>
                          <a:spcPts val="800"/>
                        </a:spcAft>
                      </a:pPr>
                      <a:r>
                        <a:rPr lang="ar-JO" sz="1100" dirty="0">
                          <a:effectLst/>
                        </a:rPr>
                        <a:t>سلطة المياه</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515101822"/>
                  </a:ext>
                </a:extLst>
              </a:tr>
              <a:tr h="200025">
                <a:tc>
                  <a:txBody>
                    <a:bodyPr/>
                    <a:lstStyle/>
                    <a:p>
                      <a:pPr algn="r" rtl="1">
                        <a:lnSpc>
                          <a:spcPct val="107000"/>
                        </a:lnSpc>
                        <a:spcAft>
                          <a:spcPts val="800"/>
                        </a:spcAft>
                      </a:pPr>
                      <a:r>
                        <a:rPr lang="ar-JO" sz="1100" dirty="0">
                          <a:effectLst/>
                        </a:rPr>
                        <a:t>الخط الحديدي الحجازي الأردني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642647313"/>
                  </a:ext>
                </a:extLst>
              </a:tr>
            </a:tbl>
          </a:graphicData>
        </a:graphic>
      </p:graphicFrame>
      <p:graphicFrame>
        <p:nvGraphicFramePr>
          <p:cNvPr id="3" name="Table 2"/>
          <p:cNvGraphicFramePr>
            <a:graphicFrameLocks noGrp="1"/>
          </p:cNvGraphicFramePr>
          <p:nvPr/>
        </p:nvGraphicFramePr>
        <p:xfrm>
          <a:off x="663440" y="1871472"/>
          <a:ext cx="2148241" cy="1000125"/>
        </p:xfrm>
        <a:graphic>
          <a:graphicData uri="http://schemas.openxmlformats.org/drawingml/2006/table">
            <a:tbl>
              <a:tblPr rtl="1">
                <a:tableStyleId>{5C22544A-7EE6-4342-B048-85BDC9FD1C3A}</a:tableStyleId>
              </a:tblPr>
              <a:tblGrid>
                <a:gridCol w="2148241">
                  <a:extLst>
                    <a:ext uri="{9D8B030D-6E8A-4147-A177-3AD203B41FA5}">
                      <a16:colId xmlns:a16="http://schemas.microsoft.com/office/drawing/2014/main" val="826092607"/>
                    </a:ext>
                  </a:extLst>
                </a:gridCol>
              </a:tblGrid>
              <a:tr h="200025">
                <a:tc>
                  <a:txBody>
                    <a:bodyPr/>
                    <a:lstStyle/>
                    <a:p>
                      <a:pPr algn="r" rtl="1">
                        <a:lnSpc>
                          <a:spcPct val="107000"/>
                        </a:lnSpc>
                        <a:spcAft>
                          <a:spcPts val="800"/>
                        </a:spcAft>
                      </a:pPr>
                      <a:r>
                        <a:rPr lang="ar-JO" sz="1100">
                          <a:effectLst/>
                        </a:rPr>
                        <a:t> المركز الوطني للبحوث الزراعية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077275181"/>
                  </a:ext>
                </a:extLst>
              </a:tr>
              <a:tr h="200025">
                <a:tc>
                  <a:txBody>
                    <a:bodyPr/>
                    <a:lstStyle/>
                    <a:p>
                      <a:pPr algn="r" rtl="1">
                        <a:lnSpc>
                          <a:spcPct val="107000"/>
                        </a:lnSpc>
                        <a:spcAft>
                          <a:spcPts val="800"/>
                        </a:spcAft>
                      </a:pPr>
                      <a:r>
                        <a:rPr lang="ar-JO" sz="1100">
                          <a:effectLst/>
                        </a:rPr>
                        <a:t>مؤسسة الاقراض الزراعي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678199734"/>
                  </a:ext>
                </a:extLst>
              </a:tr>
              <a:tr h="200025">
                <a:tc>
                  <a:txBody>
                    <a:bodyPr/>
                    <a:lstStyle/>
                    <a:p>
                      <a:pPr algn="r" rtl="1">
                        <a:lnSpc>
                          <a:spcPct val="107000"/>
                        </a:lnSpc>
                        <a:spcAft>
                          <a:spcPts val="800"/>
                        </a:spcAft>
                      </a:pPr>
                      <a:r>
                        <a:rPr lang="ar-JO" sz="1100">
                          <a:effectLst/>
                        </a:rPr>
                        <a:t> مديرية مؤسسة الاسكان والاشغال العسكرية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2020402106"/>
                  </a:ext>
                </a:extLst>
              </a:tr>
              <a:tr h="200025">
                <a:tc>
                  <a:txBody>
                    <a:bodyPr/>
                    <a:lstStyle/>
                    <a:p>
                      <a:pPr algn="r" rtl="1">
                        <a:lnSpc>
                          <a:spcPct val="107000"/>
                        </a:lnSpc>
                        <a:spcAft>
                          <a:spcPts val="800"/>
                        </a:spcAft>
                      </a:pPr>
                      <a:r>
                        <a:rPr lang="ar-JO" sz="1100">
                          <a:effectLst/>
                        </a:rPr>
                        <a:t> المؤسسة العامة للإسكان والتطوير الحضري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435126021"/>
                  </a:ext>
                </a:extLst>
              </a:tr>
              <a:tr h="200025">
                <a:tc>
                  <a:txBody>
                    <a:bodyPr/>
                    <a:lstStyle/>
                    <a:p>
                      <a:pPr algn="r" rtl="1">
                        <a:lnSpc>
                          <a:spcPct val="107000"/>
                        </a:lnSpc>
                        <a:spcAft>
                          <a:spcPts val="800"/>
                        </a:spcAft>
                      </a:pPr>
                      <a:r>
                        <a:rPr lang="ar-JO" sz="1100" dirty="0">
                          <a:effectLst/>
                        </a:rPr>
                        <a:t> صندوق توفير البريد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2220301401"/>
                  </a:ext>
                </a:extLst>
              </a:tr>
            </a:tbl>
          </a:graphicData>
        </a:graphic>
      </p:graphicFrame>
      <p:graphicFrame>
        <p:nvGraphicFramePr>
          <p:cNvPr id="12" name="Table 11"/>
          <p:cNvGraphicFramePr>
            <a:graphicFrameLocks noGrp="1"/>
          </p:cNvGraphicFramePr>
          <p:nvPr/>
        </p:nvGraphicFramePr>
        <p:xfrm>
          <a:off x="461988" y="4177255"/>
          <a:ext cx="2308109" cy="1000125"/>
        </p:xfrm>
        <a:graphic>
          <a:graphicData uri="http://schemas.openxmlformats.org/drawingml/2006/table">
            <a:tbl>
              <a:tblPr rtl="1">
                <a:tableStyleId>{5C22544A-7EE6-4342-B048-85BDC9FD1C3A}</a:tableStyleId>
              </a:tblPr>
              <a:tblGrid>
                <a:gridCol w="2308109">
                  <a:extLst>
                    <a:ext uri="{9D8B030D-6E8A-4147-A177-3AD203B41FA5}">
                      <a16:colId xmlns:a16="http://schemas.microsoft.com/office/drawing/2014/main" val="3567405485"/>
                    </a:ext>
                  </a:extLst>
                </a:gridCol>
              </a:tblGrid>
              <a:tr h="200025">
                <a:tc>
                  <a:txBody>
                    <a:bodyPr/>
                    <a:lstStyle/>
                    <a:p>
                      <a:pPr algn="r" rtl="1">
                        <a:lnSpc>
                          <a:spcPct val="107000"/>
                        </a:lnSpc>
                        <a:spcAft>
                          <a:spcPts val="800"/>
                        </a:spcAft>
                      </a:pPr>
                      <a:r>
                        <a:rPr lang="ar-JO" sz="1100">
                          <a:effectLst/>
                        </a:rPr>
                        <a:t>هيئة الإعلام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484434529"/>
                  </a:ext>
                </a:extLst>
              </a:tr>
              <a:tr h="200025">
                <a:tc>
                  <a:txBody>
                    <a:bodyPr/>
                    <a:lstStyle/>
                    <a:p>
                      <a:pPr algn="r" rtl="1">
                        <a:lnSpc>
                          <a:spcPct val="107000"/>
                        </a:lnSpc>
                        <a:spcAft>
                          <a:spcPts val="800"/>
                        </a:spcAft>
                      </a:pPr>
                      <a:r>
                        <a:rPr lang="ar-JO" sz="1100">
                          <a:effectLst/>
                        </a:rPr>
                        <a:t>دائرة الإفتاء العام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584121888"/>
                  </a:ext>
                </a:extLst>
              </a:tr>
              <a:tr h="200025">
                <a:tc>
                  <a:txBody>
                    <a:bodyPr/>
                    <a:lstStyle/>
                    <a:p>
                      <a:pPr algn="r" rtl="1">
                        <a:lnSpc>
                          <a:spcPct val="107000"/>
                        </a:lnSpc>
                        <a:spcAft>
                          <a:spcPts val="800"/>
                        </a:spcAft>
                      </a:pPr>
                      <a:r>
                        <a:rPr lang="ar-JO" sz="1100">
                          <a:effectLst/>
                        </a:rPr>
                        <a:t>مؤسسة التدريب المهني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210417228"/>
                  </a:ext>
                </a:extLst>
              </a:tr>
              <a:tr h="200025">
                <a:tc>
                  <a:txBody>
                    <a:bodyPr/>
                    <a:lstStyle/>
                    <a:p>
                      <a:pPr algn="r" rtl="1">
                        <a:lnSpc>
                          <a:spcPct val="107000"/>
                        </a:lnSpc>
                        <a:spcAft>
                          <a:spcPts val="800"/>
                        </a:spcAft>
                      </a:pPr>
                      <a:r>
                        <a:rPr lang="ar-JO" sz="1100">
                          <a:effectLst/>
                        </a:rPr>
                        <a:t>هيئة اعتماد مؤسسات التعليم العالي وضمان جودتها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3442300806"/>
                  </a:ext>
                </a:extLst>
              </a:tr>
              <a:tr h="200025">
                <a:tc>
                  <a:txBody>
                    <a:bodyPr/>
                    <a:lstStyle/>
                    <a:p>
                      <a:pPr algn="r" rtl="1">
                        <a:lnSpc>
                          <a:spcPct val="107000"/>
                        </a:lnSpc>
                        <a:spcAft>
                          <a:spcPts val="800"/>
                        </a:spcAft>
                      </a:pPr>
                      <a:r>
                        <a:rPr lang="ar-JO" sz="1100" dirty="0">
                          <a:effectLst/>
                        </a:rPr>
                        <a:t> معهد الإدارة العامة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16939684"/>
                  </a:ext>
                </a:extLst>
              </a:tr>
            </a:tbl>
          </a:graphicData>
        </a:graphic>
      </p:graphicFrame>
    </p:spTree>
    <p:extLst>
      <p:ext uri="{BB962C8B-B14F-4D97-AF65-F5344CB8AC3E}">
        <p14:creationId xmlns:p14="http://schemas.microsoft.com/office/powerpoint/2010/main" val="34837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إعلان إطلاق دورة جديدة لجوائز التميز</a:t>
            </a:r>
            <a:endParaRPr lang="en-US" dirty="0"/>
          </a:p>
        </p:txBody>
      </p:sp>
      <p:sp>
        <p:nvSpPr>
          <p:cNvPr id="3" name="Content Placeholder 2"/>
          <p:cNvSpPr>
            <a:spLocks noGrp="1"/>
          </p:cNvSpPr>
          <p:nvPr>
            <p:ph idx="1"/>
          </p:nvPr>
        </p:nvSpPr>
        <p:spPr>
          <a:xfrm>
            <a:off x="5475521" y="1599771"/>
            <a:ext cx="5568498" cy="4351338"/>
          </a:xfrm>
        </p:spPr>
        <p:txBody>
          <a:bodyPr>
            <a:noAutofit/>
          </a:bodyPr>
          <a:lstStyle/>
          <a:p>
            <a:pPr marL="914400" lvl="1" indent="-457200">
              <a:buFont typeface="+mj-lt"/>
              <a:buAutoNum type="arabicPeriod"/>
            </a:pPr>
            <a:r>
              <a:rPr lang="ar-JO" sz="2000" dirty="0">
                <a:latin typeface="Calibri" panose="020F0502020204030204" pitchFamily="34" charset="0"/>
                <a:cs typeface="Calibri" panose="020F0502020204030204" pitchFamily="34" charset="0"/>
              </a:rPr>
              <a:t>جائزة الملك عبدالله الثاني لتميز الأداء الحكومي والشفافية – المؤسسات – الدورة التاسعة</a:t>
            </a:r>
            <a:endParaRPr lang="en-US" sz="2000" dirty="0">
              <a:latin typeface="Calibri" panose="020F0502020204030204" pitchFamily="34" charset="0"/>
              <a:cs typeface="Calibri" panose="020F0502020204030204" pitchFamily="34" charset="0"/>
            </a:endParaRPr>
          </a:p>
          <a:p>
            <a:pPr marL="914400" lvl="1" indent="-457200">
              <a:buFont typeface="+mj-lt"/>
              <a:buAutoNum type="arabicPeriod"/>
            </a:pPr>
            <a:r>
              <a:rPr lang="ar-JO" sz="2000" dirty="0">
                <a:latin typeface="Calibri" panose="020F0502020204030204" pitchFamily="34" charset="0"/>
                <a:cs typeface="Calibri" panose="020F0502020204030204" pitchFamily="34" charset="0"/>
              </a:rPr>
              <a:t>جائزة الملك عبدالله الثاني لتميز الأداء الحكومي والشفافية – الأمين/المدير العام</a:t>
            </a:r>
            <a:endParaRPr lang="en-US" sz="2000" dirty="0">
              <a:latin typeface="Calibri" panose="020F0502020204030204" pitchFamily="34" charset="0"/>
              <a:cs typeface="Calibri" panose="020F0502020204030204" pitchFamily="34" charset="0"/>
            </a:endParaRPr>
          </a:p>
          <a:p>
            <a:pPr marL="914400" lvl="1" indent="-457200">
              <a:buFont typeface="+mj-lt"/>
              <a:buAutoNum type="arabicPeriod"/>
            </a:pPr>
            <a:r>
              <a:rPr lang="ar-JO" sz="2000" dirty="0">
                <a:latin typeface="Calibri" panose="020F0502020204030204" pitchFamily="34" charset="0"/>
                <a:cs typeface="Calibri" panose="020F0502020204030204" pitchFamily="34" charset="0"/>
              </a:rPr>
              <a:t>جائزة الملك عبدالله الثاني لتميز الأداء الحكومي والشفافية – الموظفين  </a:t>
            </a:r>
            <a:endParaRPr lang="en-US" sz="2000" dirty="0">
              <a:latin typeface="Calibri" panose="020F0502020204030204" pitchFamily="34" charset="0"/>
              <a:cs typeface="Calibri" panose="020F0502020204030204" pitchFamily="34" charset="0"/>
            </a:endParaRPr>
          </a:p>
          <a:p>
            <a:pPr marL="914400" lvl="1" indent="-457200">
              <a:buFont typeface="+mj-lt"/>
              <a:buAutoNum type="arabicPeriod"/>
            </a:pPr>
            <a:r>
              <a:rPr lang="ar-JO" sz="2000" dirty="0">
                <a:latin typeface="Calibri" panose="020F0502020204030204" pitchFamily="34" charset="0"/>
                <a:cs typeface="Calibri" panose="020F0502020204030204" pitchFamily="34" charset="0"/>
              </a:rPr>
              <a:t>جائزة الملك عبدالله الثاني لتميز الأداء الحكومي والشفافية – جائزة الجامعة الرسمية المتميزة/ الدورة الأولى</a:t>
            </a:r>
            <a:endParaRPr lang="en-US" sz="2000" dirty="0">
              <a:latin typeface="Calibri" panose="020F0502020204030204" pitchFamily="34" charset="0"/>
              <a:cs typeface="Calibri" panose="020F0502020204030204" pitchFamily="34" charset="0"/>
            </a:endParaRPr>
          </a:p>
          <a:p>
            <a:pPr marL="914400" lvl="1" indent="-457200">
              <a:buFont typeface="+mj-lt"/>
              <a:buAutoNum type="arabicPeriod"/>
            </a:pPr>
            <a:r>
              <a:rPr lang="ar-JO" sz="2000" dirty="0">
                <a:latin typeface="Calibri" panose="020F0502020204030204" pitchFamily="34" charset="0"/>
                <a:cs typeface="Calibri" panose="020F0502020204030204" pitchFamily="34" charset="0"/>
              </a:rPr>
              <a:t>جائزة الملك عبدالله الثاني لتميز  القطاع الخاص – مؤسسات –الدورة العاشرة</a:t>
            </a:r>
            <a:endParaRPr lang="en-US" sz="2000" dirty="0">
              <a:latin typeface="Calibri" panose="020F0502020204030204" pitchFamily="34" charset="0"/>
              <a:cs typeface="Calibri" panose="020F0502020204030204" pitchFamily="34" charset="0"/>
            </a:endParaRPr>
          </a:p>
          <a:p>
            <a:pPr marL="914400" lvl="1" indent="-457200">
              <a:buFont typeface="+mj-lt"/>
              <a:buAutoNum type="arabicPeriod"/>
            </a:pPr>
            <a:r>
              <a:rPr lang="ar-JO" sz="2000" dirty="0">
                <a:latin typeface="Calibri" panose="020F0502020204030204" pitchFamily="34" charset="0"/>
                <a:cs typeface="Calibri" panose="020F0502020204030204" pitchFamily="34" charset="0"/>
              </a:rPr>
              <a:t>جائزة الاستدامة البيئية – الدورة الثانية بدعم من وزارة البيئة</a:t>
            </a:r>
            <a:endParaRPr lang="en-US" sz="2000" dirty="0">
              <a:latin typeface="Calibri" panose="020F0502020204030204" pitchFamily="34" charset="0"/>
              <a:cs typeface="Calibri" panose="020F0502020204030204" pitchFamily="34" charset="0"/>
            </a:endParaRPr>
          </a:p>
          <a:p>
            <a:pPr marL="457200" indent="-457200">
              <a:buFont typeface="+mj-lt"/>
              <a:buAutoNum type="arabicPeriod"/>
            </a:pPr>
            <a:endParaRPr lang="en-US" sz="2000" dirty="0">
              <a:latin typeface="Calibri" panose="020F0502020204030204" pitchFamily="34" charset="0"/>
              <a:cs typeface="Calibri" panose="020F0502020204030204" pitchFamily="34" charset="0"/>
            </a:endParaRPr>
          </a:p>
        </p:txBody>
      </p:sp>
      <p:pic>
        <p:nvPicPr>
          <p:cNvPr id="4" name="Picture 4" descr="D:\مركز الملك عبد الله الثاني للتميز\Ceremony 2016\Ceremony 2016\PRO4 Requirments\logos 2016\kaa\جائزة الخدمة الحكومية المتميزة\EPSA-Log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6849" y="1599771"/>
            <a:ext cx="2365579" cy="817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09" y="1428882"/>
            <a:ext cx="724253" cy="1306377"/>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04355" y="3014522"/>
            <a:ext cx="1555631" cy="750352"/>
          </a:xfrm>
          <a:prstGeom prst="rect">
            <a:avLst/>
          </a:prstGeom>
        </p:spPr>
      </p:pic>
      <p:pic>
        <p:nvPicPr>
          <p:cNvPr id="7" name="Picture 2" descr="M:\international and public relation\Public relations\جائزة الجامعة الحكومية المتميزة\شعار الجامعة الرسمية المتميزة.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9776" y="4274895"/>
            <a:ext cx="1339723" cy="13439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D:\مركز الملك عبد الله الثاني للتميز\Ceremony 2016\Ceremony 2016\PRO4 Requirments\logos 2016\Kaaps\KAAPS_logo_AR-2.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101" y="2980507"/>
            <a:ext cx="1646267" cy="15687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KACE-HYPER1\KACE Shared\Communications Dept\Sustainability Award\Award Logo.jpg"/>
          <p:cNvPicPr>
            <a:picLocks noChangeAspect="1" noChangeArrowheads="1"/>
          </p:cNvPicPr>
          <p:nvPr/>
        </p:nvPicPr>
        <p:blipFill>
          <a:blip r:embed="rId7"/>
          <a:srcRect/>
          <a:stretch>
            <a:fillRect/>
          </a:stretch>
        </p:blipFill>
        <p:spPr bwMode="auto">
          <a:xfrm>
            <a:off x="728480" y="4590755"/>
            <a:ext cx="2620014" cy="1028063"/>
          </a:xfrm>
          <a:prstGeom prst="rect">
            <a:avLst/>
          </a:prstGeom>
          <a:ln>
            <a:noFill/>
          </a:ln>
          <a:effectLst>
            <a:softEdge rad="112500"/>
          </a:effectLst>
        </p:spPr>
      </p:pic>
    </p:spTree>
    <p:extLst>
      <p:ext uri="{BB962C8B-B14F-4D97-AF65-F5344CB8AC3E}">
        <p14:creationId xmlns:p14="http://schemas.microsoft.com/office/powerpoint/2010/main" val="379374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397261" y="1197402"/>
            <a:ext cx="2991069" cy="4722752"/>
          </a:xfrm>
          <a:prstGeom prst="rect">
            <a:avLst/>
          </a:prstGeom>
          <a:solidFill>
            <a:srgbClr val="57000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رؤيتنا</a:t>
            </a:r>
            <a:endParaRPr kumimoji="0" lang="en-US" altLang="en-US" sz="4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altLang="en-US" sz="4000" b="1" dirty="0">
              <a:solidFill>
                <a:schemeClr val="bg1"/>
              </a:solidFill>
              <a:latin typeface="Calibri Light" panose="020F0302020204030204"/>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أن يكون مركز الملك عبدالله الثاني للتميز المحفز الرئيسي نحو أردن أكثر تنافسية عالـمـيا</a:t>
            </a:r>
            <a:endParaRPr kumimoji="0" lang="en-US"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altLang="en-US" sz="2000" b="1" dirty="0">
              <a:solidFill>
                <a:schemeClr val="bg1"/>
              </a:solidFill>
              <a:latin typeface="Calibri Light" panose="020F0302020204030204"/>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altLang="en-US" sz="2000" b="1" dirty="0">
              <a:solidFill>
                <a:schemeClr val="bg1"/>
              </a:solidFill>
              <a:latin typeface="Calibri Light" panose="020F0302020204030204"/>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p:txBody>
      </p:sp>
      <p:sp>
        <p:nvSpPr>
          <p:cNvPr id="2" name="Title 1"/>
          <p:cNvSpPr>
            <a:spLocks noGrp="1"/>
          </p:cNvSpPr>
          <p:nvPr>
            <p:ph type="title"/>
          </p:nvPr>
        </p:nvSpPr>
        <p:spPr>
          <a:xfrm>
            <a:off x="1503031" y="158146"/>
            <a:ext cx="8684687" cy="1137256"/>
          </a:xfrm>
        </p:spPr>
        <p:txBody>
          <a:bodyPr>
            <a:normAutofit/>
          </a:bodyPr>
          <a:lstStyle/>
          <a:p>
            <a:r>
              <a:rPr lang="ar-JO" altLang="en-US" sz="3600" b="1" dirty="0">
                <a:solidFill>
                  <a:schemeClr val="accent4">
                    <a:lumMod val="50000"/>
                  </a:schemeClr>
                </a:solidFill>
                <a:latin typeface="Calibri" panose="020F0502020204030204" pitchFamily="34" charset="0"/>
                <a:cs typeface="Calibri" panose="020F0502020204030204" pitchFamily="34" charset="0"/>
              </a:rPr>
              <a:t>مركز الملك عبد الله الثاني للتميز</a:t>
            </a:r>
            <a:endParaRPr lang="en-US" sz="3600" b="1" dirty="0">
              <a:solidFill>
                <a:schemeClr val="accent4">
                  <a:lumMod val="50000"/>
                </a:schemeClr>
              </a:solidFill>
              <a:latin typeface="Calibri" panose="020F0502020204030204" pitchFamily="34" charset="0"/>
              <a:cs typeface="Calibri" panose="020F0502020204030204" pitchFamily="34" charset="0"/>
            </a:endParaRPr>
          </a:p>
        </p:txBody>
      </p:sp>
      <p:sp>
        <p:nvSpPr>
          <p:cNvPr id="25" name="TextBox 24"/>
          <p:cNvSpPr txBox="1"/>
          <p:nvPr/>
        </p:nvSpPr>
        <p:spPr>
          <a:xfrm>
            <a:off x="4205580" y="1197402"/>
            <a:ext cx="2991069" cy="4722752"/>
          </a:xfrm>
          <a:prstGeom prst="rect">
            <a:avLst/>
          </a:prstGeom>
          <a:solidFill>
            <a:srgbClr val="6354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رسالتنا</a:t>
            </a:r>
            <a:endParaRPr kumimoji="0" lang="ar-JO" altLang="en-US" sz="25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altLang="en-US" sz="25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altLang="en-US" sz="25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a:t>
            </a: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تطوير نماذج/أطر التميز ومعايير التقييم المبنية على أفضل الممارسات الدولية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•تقييم أداء المؤسسات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•إدارة جوائز الملك عبد الله الثاني للتميز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•نشر التميز في القطاعين العام والخاص، المؤسسات غير الربحية والمؤسسات غير الحكومية</a:t>
            </a:r>
          </a:p>
        </p:txBody>
      </p:sp>
      <p:sp>
        <p:nvSpPr>
          <p:cNvPr id="26" name="TextBox 25"/>
          <p:cNvSpPr txBox="1"/>
          <p:nvPr/>
        </p:nvSpPr>
        <p:spPr>
          <a:xfrm>
            <a:off x="1013899" y="1197402"/>
            <a:ext cx="2991069" cy="4722752"/>
          </a:xfrm>
          <a:prstGeom prst="rect">
            <a:avLst/>
          </a:prstGeom>
          <a:solidFill>
            <a:srgbClr val="4D4E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rIns="9144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4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قيمنا</a:t>
            </a:r>
            <a:endParaRPr kumimoji="0" lang="ar-JO" altLang="en-US" sz="25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altLang="en-US" sz="25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25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a:t>
            </a: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التميز في تقديم الخدمة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•العمـل بروح الفريق</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•تلبية توقعات أصحاب العلاقة وتجاوزها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•تكافؤ الفرص والمساواة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rPr>
              <a:t>•الالتزام والانتماء والاعتزاز بالمركز</a:t>
            </a:r>
            <a:endParaRPr kumimoji="0" lang="en-US"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altLang="en-US" sz="2000" b="1" dirty="0">
              <a:solidFill>
                <a:schemeClr val="bg1"/>
              </a:solidFill>
              <a:latin typeface="Calibri Light" panose="020F0302020204030204"/>
              <a:cs typeface="Traditional Arabic"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altLang="en-US" sz="2000" b="1" i="0" u="none" strike="noStrike" kern="1200" cap="none" spc="0" normalizeH="0" baseline="0" noProof="0" dirty="0">
              <a:ln>
                <a:noFill/>
              </a:ln>
              <a:solidFill>
                <a:schemeClr val="bg1"/>
              </a:solidFill>
              <a:effectLst/>
              <a:uLnTx/>
              <a:uFillTx/>
              <a:latin typeface="Calibri Light" panose="020F0302020204030204"/>
              <a:ea typeface="+mn-ea"/>
              <a:cs typeface="Traditional Arabic" pitchFamily="18" charset="-78"/>
            </a:endParaRPr>
          </a:p>
        </p:txBody>
      </p:sp>
    </p:spTree>
    <p:extLst>
      <p:ext uri="{BB962C8B-B14F-4D97-AF65-F5344CB8AC3E}">
        <p14:creationId xmlns:p14="http://schemas.microsoft.com/office/powerpoint/2010/main" val="2569788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 calcmode="lin" valueType="num">
                                      <p:cBhvr>
                                        <p:cTn id="22" dur="1000" fill="hold"/>
                                        <p:tgtEl>
                                          <p:spTgt spid="25"/>
                                        </p:tgtEl>
                                        <p:attrNameLst>
                                          <p:attrName>style.rotation</p:attrName>
                                        </p:attrNameLst>
                                      </p:cBhvr>
                                      <p:tavLst>
                                        <p:tav tm="0">
                                          <p:val>
                                            <p:fltVal val="90"/>
                                          </p:val>
                                        </p:tav>
                                        <p:tav tm="100000">
                                          <p:val>
                                            <p:fltVal val="0"/>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917" y="422254"/>
            <a:ext cx="8684687" cy="1137256"/>
          </a:xfrm>
        </p:spPr>
        <p:txBody>
          <a:bodyPr>
            <a:normAutofit/>
          </a:bodyPr>
          <a:lstStyle/>
          <a:p>
            <a:r>
              <a:rPr lang="ar-JO" sz="3600" dirty="0"/>
              <a:t>فئة جديدة لجائزة الملك عبدالله الثاني لتميز الأداء الحكومي والشفافية – جائزة الموظف الحكومي المتميز</a:t>
            </a:r>
            <a:endParaRPr lang="en-US" sz="3600" dirty="0"/>
          </a:p>
        </p:txBody>
      </p:sp>
      <p:sp>
        <p:nvSpPr>
          <p:cNvPr id="3" name="Content Placeholder 2"/>
          <p:cNvSpPr>
            <a:spLocks noGrp="1"/>
          </p:cNvSpPr>
          <p:nvPr>
            <p:ph idx="1"/>
          </p:nvPr>
        </p:nvSpPr>
        <p:spPr>
          <a:xfrm>
            <a:off x="6053160" y="1937694"/>
            <a:ext cx="5079350" cy="2427738"/>
          </a:xfrm>
        </p:spPr>
        <p:txBody>
          <a:bodyPr/>
          <a:lstStyle/>
          <a:p>
            <a:pPr marL="0" indent="0">
              <a:buNone/>
            </a:pPr>
            <a:r>
              <a:rPr lang="ar-JO" b="1" u="sng" dirty="0"/>
              <a:t>فئة جديدة</a:t>
            </a:r>
          </a:p>
          <a:p>
            <a:r>
              <a:rPr lang="ar-JO" dirty="0"/>
              <a:t>جائزة فريق التغيير المتميز </a:t>
            </a:r>
          </a:p>
          <a:p>
            <a:pPr marL="0" indent="0">
              <a:buNone/>
            </a:pPr>
            <a:r>
              <a:rPr lang="ar-JO" dirty="0"/>
              <a:t>     (رواد/فرسان التغيير)</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4322" y="3990256"/>
            <a:ext cx="1555631" cy="7503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14" y="2151228"/>
            <a:ext cx="4152144" cy="1444947"/>
          </a:xfrm>
          <a:prstGeom prst="rect">
            <a:avLst/>
          </a:prstGeom>
        </p:spPr>
      </p:pic>
      <p:pic>
        <p:nvPicPr>
          <p:cNvPr id="3078" name="Picture 6" descr="10 مبادئ على المديرين التنفيذيين اتباعها لإنجاح «إدارة التغيير» بالشركات |  الرج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315" y="3990256"/>
            <a:ext cx="3333385" cy="179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9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الجديد في المرحلة القادمة </a:t>
            </a:r>
            <a:endParaRPr lang="en-US" dirty="0"/>
          </a:p>
        </p:txBody>
      </p:sp>
      <p:sp>
        <p:nvSpPr>
          <p:cNvPr id="5" name="Content Placeholder 2"/>
          <p:cNvSpPr txBox="1">
            <a:spLocks/>
          </p:cNvSpPr>
          <p:nvPr/>
        </p:nvSpPr>
        <p:spPr>
          <a:xfrm>
            <a:off x="1720645" y="3620432"/>
            <a:ext cx="3895882" cy="1570225"/>
          </a:xfrm>
          <a:prstGeom prst="rect">
            <a:avLst/>
          </a:prstGeom>
          <a:solidFill>
            <a:schemeClr val="accent4">
              <a:lumMod val="20000"/>
              <a:lumOff val="80000"/>
            </a:schemeClr>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JO" sz="2400" dirty="0">
                <a:latin typeface="Calibri" panose="020F0502020204030204" pitchFamily="34" charset="0"/>
                <a:cs typeface="Calibri" panose="020F0502020204030204" pitchFamily="34" charset="0"/>
              </a:rPr>
              <a:t>تبني التوجه باعلان النتائج للحاصلين على أعلى النتائج وكذلك أدناها ومراجعته قبيل صدور النتائج النهائية</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5829224" y="3620432"/>
            <a:ext cx="4633387" cy="1452238"/>
          </a:xfrm>
          <a:prstGeom prst="rect">
            <a:avLst/>
          </a:prstGeom>
          <a:solidFill>
            <a:schemeClr val="accent6">
              <a:lumMod val="20000"/>
              <a:lumOff val="80000"/>
            </a:schemeClr>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JO" sz="2400" dirty="0">
                <a:latin typeface="Calibri" panose="020F0502020204030204" pitchFamily="34" charset="0"/>
                <a:cs typeface="Calibri" panose="020F0502020204030204" pitchFamily="34" charset="0"/>
              </a:rPr>
              <a:t>الاعتماد على المتسوق الخفي كآلية تقييم ومراجعة وزنها في النتيجة الكلية للتقييم والتركيز على التحول الرقمي.</a:t>
            </a:r>
            <a:endParaRPr lang="en-US" sz="2400" dirty="0">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6974683" y="1897239"/>
            <a:ext cx="3487928" cy="1575997"/>
          </a:xfrm>
          <a:prstGeom prst="rect">
            <a:avLst/>
          </a:prstGeom>
          <a:solidFill>
            <a:schemeClr val="accent5">
              <a:lumMod val="20000"/>
              <a:lumOff val="80000"/>
            </a:schemeClr>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r-JO" sz="2400" dirty="0">
                <a:latin typeface="Calibri" panose="020F0502020204030204" pitchFamily="34" charset="0"/>
                <a:cs typeface="Calibri" panose="020F0502020204030204" pitchFamily="34" charset="0"/>
              </a:rPr>
              <a:t>حملة توعية وتدريب مركزة</a:t>
            </a:r>
          </a:p>
          <a:p>
            <a:pPr marL="0" indent="0" algn="ctr">
              <a:buNone/>
            </a:pPr>
            <a:r>
              <a:rPr lang="ar-JO" sz="2400" dirty="0">
                <a:latin typeface="Calibri" panose="020F0502020204030204" pitchFamily="34" charset="0"/>
                <a:cs typeface="Calibri" panose="020F0502020204030204" pitchFamily="34" charset="0"/>
              </a:rPr>
              <a:t>لمدة عام</a:t>
            </a:r>
            <a:r>
              <a:rPr lang="en-US" sz="2400" dirty="0">
                <a:latin typeface="Calibri" panose="020F0502020204030204" pitchFamily="34" charset="0"/>
                <a:cs typeface="Calibri" panose="020F0502020204030204" pitchFamily="34" charset="0"/>
              </a:rPr>
              <a:t> 2023 </a:t>
            </a:r>
            <a:r>
              <a:rPr lang="ar-JO" sz="2400" dirty="0">
                <a:latin typeface="Calibri" panose="020F0502020204030204" pitchFamily="34" charset="0"/>
                <a:cs typeface="Calibri" panose="020F0502020204030204" pitchFamily="34" charset="0"/>
              </a:rPr>
              <a:t> وفق خطة مبرمجة</a:t>
            </a:r>
            <a:endParaRPr lang="en-US" sz="2400" dirty="0">
              <a:latin typeface="Calibri" panose="020F0502020204030204" pitchFamily="34" charset="0"/>
              <a:cs typeface="Calibri" panose="020F0502020204030204" pitchFamily="34" charset="0"/>
            </a:endParaRPr>
          </a:p>
        </p:txBody>
      </p:sp>
      <p:sp>
        <p:nvSpPr>
          <p:cNvPr id="8" name="Content Placeholder 2"/>
          <p:cNvSpPr txBox="1">
            <a:spLocks/>
          </p:cNvSpPr>
          <p:nvPr/>
        </p:nvSpPr>
        <p:spPr>
          <a:xfrm>
            <a:off x="4549616" y="1897239"/>
            <a:ext cx="2255395" cy="1575997"/>
          </a:xfrm>
          <a:prstGeom prst="rect">
            <a:avLst/>
          </a:prstGeom>
          <a:solidFill>
            <a:schemeClr val="bg2">
              <a:lumMod val="90000"/>
            </a:schemeClr>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latin typeface="Calibri" panose="020F0502020204030204" pitchFamily="34" charset="0"/>
                <a:cs typeface="Calibri" panose="020F0502020204030204" pitchFamily="34" charset="0"/>
              </a:rPr>
              <a:t> </a:t>
            </a:r>
            <a:r>
              <a:rPr lang="ar-JO" sz="2400" dirty="0">
                <a:latin typeface="Calibri" panose="020F0502020204030204" pitchFamily="34" charset="0"/>
                <a:cs typeface="Calibri" panose="020F0502020204030204" pitchFamily="34" charset="0"/>
              </a:rPr>
              <a:t>التقييم بداية 2024</a:t>
            </a:r>
            <a:endParaRPr lang="en-US" sz="2400" dirty="0">
              <a:latin typeface="Calibri" panose="020F0502020204030204" pitchFamily="34" charset="0"/>
              <a:cs typeface="Calibri" panose="020F0502020204030204" pitchFamily="34" charset="0"/>
            </a:endParaRPr>
          </a:p>
        </p:txBody>
      </p:sp>
      <p:sp>
        <p:nvSpPr>
          <p:cNvPr id="10" name="Content Placeholder 2"/>
          <p:cNvSpPr txBox="1">
            <a:spLocks/>
          </p:cNvSpPr>
          <p:nvPr/>
        </p:nvSpPr>
        <p:spPr>
          <a:xfrm>
            <a:off x="1590108" y="1897239"/>
            <a:ext cx="2745703" cy="1575997"/>
          </a:xfrm>
          <a:prstGeom prst="rect">
            <a:avLst/>
          </a:prstGeom>
          <a:solidFill>
            <a:schemeClr val="accent2">
              <a:lumMod val="40000"/>
              <a:lumOff val="60000"/>
            </a:schemeClr>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r-JO" sz="2400" dirty="0">
                <a:latin typeface="Calibri" panose="020F0502020204030204" pitchFamily="34" charset="0"/>
                <a:cs typeface="Calibri" panose="020F0502020204030204" pitchFamily="34" charset="0"/>
              </a:rPr>
              <a:t>كتيبات الجوائز على الموقع الالكتروني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46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623" y="505639"/>
            <a:ext cx="3054640" cy="2137577"/>
          </a:xfrm>
          <a:prstGeom prst="rect">
            <a:avLst/>
          </a:prstGeom>
        </p:spPr>
      </p:pic>
      <p:sp>
        <p:nvSpPr>
          <p:cNvPr id="6" name="Title 1"/>
          <p:cNvSpPr>
            <a:spLocks noGrp="1"/>
          </p:cNvSpPr>
          <p:nvPr>
            <p:ph type="ctrTitle"/>
          </p:nvPr>
        </p:nvSpPr>
        <p:spPr>
          <a:xfrm>
            <a:off x="1399065" y="3040380"/>
            <a:ext cx="9144000" cy="126745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br>
              <a:rPr lang="en-US" sz="7500" b="1" dirty="0">
                <a:solidFill>
                  <a:schemeClr val="accent4">
                    <a:lumMod val="50000"/>
                  </a:schemeClr>
                </a:solidFill>
                <a:latin typeface="Calibri" panose="020F0502020204030204" pitchFamily="34" charset="0"/>
                <a:cs typeface="Calibri" panose="020F0502020204030204" pitchFamily="34" charset="0"/>
              </a:rPr>
            </a:br>
            <a:r>
              <a:rPr lang="ar-JO" sz="7600" b="1" dirty="0">
                <a:solidFill>
                  <a:schemeClr val="accent4">
                    <a:lumMod val="50000"/>
                  </a:schemeClr>
                </a:solidFill>
                <a:latin typeface="Calibri" panose="020F0502020204030204" pitchFamily="34" charset="0"/>
                <a:cs typeface="Calibri" panose="020F0502020204030204" pitchFamily="34" charset="0"/>
              </a:rPr>
              <a:t>شكرا لكم</a:t>
            </a:r>
            <a:endParaRPr lang="en-US" sz="7600" b="1"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5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50" y="42944"/>
            <a:ext cx="9328447" cy="1186778"/>
          </a:xfrm>
          <a:ln>
            <a:noFill/>
          </a:ln>
          <a:effectLst/>
          <a:scene3d>
            <a:camera prst="orthographicFront">
              <a:rot lat="0" lon="0" rev="0"/>
            </a:camera>
            <a:lightRig rig="balanced" dir="t">
              <a:rot lat="0" lon="0" rev="8700000"/>
            </a:lightRig>
          </a:scene3d>
          <a:sp3d>
            <a:bevelT w="190500" h="38100"/>
          </a:sp3d>
        </p:spPr>
        <p:txBody>
          <a:bodyPr>
            <a:normAutofit/>
          </a:bodyPr>
          <a:lstStyle/>
          <a:p>
            <a:pPr algn="ctr" rtl="1"/>
            <a:r>
              <a:rPr lang="ar-JO" sz="4000" b="1" dirty="0">
                <a:solidFill>
                  <a:schemeClr val="accent4">
                    <a:lumMod val="50000"/>
                  </a:schemeClr>
                </a:solidFill>
                <a:latin typeface="Calibri" panose="020F0502020204030204" pitchFamily="34" charset="0"/>
                <a:cs typeface="Calibri" panose="020F0502020204030204" pitchFamily="34" charset="0"/>
              </a:rPr>
              <a:t>الجوائز  الحالية التي يديرها المركز</a:t>
            </a:r>
            <a:endParaRPr lang="en-US" sz="4000" b="1" dirty="0">
              <a:solidFill>
                <a:schemeClr val="accent4">
                  <a:lumMod val="50000"/>
                </a:schemeClr>
              </a:solidFill>
              <a:latin typeface="Calibri" panose="020F0502020204030204" pitchFamily="34" charset="0"/>
              <a:cs typeface="Calibri" panose="020F0502020204030204" pitchFamily="34" charset="0"/>
            </a:endParaRPr>
          </a:p>
        </p:txBody>
      </p:sp>
      <p:pic>
        <p:nvPicPr>
          <p:cNvPr id="4" name="Picture 16" descr="\\KACE-HYPER1\KACE Shared\Communications Dept\Export Achievement Award\Final\FINAL LOGO  .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3489" y="2419674"/>
            <a:ext cx="2404762" cy="783887"/>
          </a:xfrm>
          <a:prstGeom prst="rect">
            <a:avLst/>
          </a:prstGeom>
          <a:noFill/>
        </p:spPr>
      </p:pic>
      <p:pic>
        <p:nvPicPr>
          <p:cNvPr id="5" name="Picture 5" descr="\\KACE-HYPER1\KACE Shared\Communications Dept\Sustainability Award\Award Logo.jpg"/>
          <p:cNvPicPr>
            <a:picLocks noChangeAspect="1" noChangeArrowheads="1"/>
          </p:cNvPicPr>
          <p:nvPr/>
        </p:nvPicPr>
        <p:blipFill>
          <a:blip r:embed="rId4"/>
          <a:srcRect/>
          <a:stretch>
            <a:fillRect/>
          </a:stretch>
        </p:blipFill>
        <p:spPr bwMode="auto">
          <a:xfrm>
            <a:off x="615144" y="3168130"/>
            <a:ext cx="2620014" cy="1028063"/>
          </a:xfrm>
          <a:prstGeom prst="rect">
            <a:avLst/>
          </a:prstGeom>
          <a:ln>
            <a:noFill/>
          </a:ln>
          <a:effectLst>
            <a:softEdge rad="112500"/>
          </a:effectLst>
        </p:spPr>
      </p:pic>
      <p:pic>
        <p:nvPicPr>
          <p:cNvPr id="9" name="Picture 3" descr="D:\مركز الملك عبد الله الثاني للتميز\Ceremony 2016\Ceremony 2016\PRO4 Requirments\logos 2016\kaa\جائزة تميز الاداء الحكومي والشفافية\kaa-AR-logo.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7922" y="1189153"/>
            <a:ext cx="3555339" cy="12305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مركز الملك عبد الله الثاني للتميز\Ceremony 2016\Ceremony 2016\PRO4 Requirments\logos 2016\kaa\جائزة الخدمة الحكومية المتميزة\EPSA-Logo-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1971" y="2641991"/>
            <a:ext cx="2365579" cy="817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مركز الملك عبد الله الثاني للتميز\Ceremony 2016\Ceremony 2016\PRO4 Requirments\logos 2016\kaa\جائزة الابداع الحكومي\innovatio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021" y="2465433"/>
            <a:ext cx="1970325" cy="1351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مركز الملك عبد الله الثاني للتميز\Ceremony 2016\Ceremony 2016\PRO4 Requirments\logos 2016\Kaaps\KAAPS_logo_AR-2.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5033" y="821804"/>
            <a:ext cx="1646267" cy="15687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5311" y="3860064"/>
            <a:ext cx="1416660" cy="103689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28119" y="1258858"/>
            <a:ext cx="2225325" cy="1692049"/>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59039" y="2928139"/>
            <a:ext cx="2213296" cy="1692049"/>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5050" y="4564187"/>
            <a:ext cx="2225324" cy="1696058"/>
          </a:xfrm>
          <a:prstGeom prst="rect">
            <a:avLst/>
          </a:prstGeom>
        </p:spPr>
      </p:pic>
      <p:cxnSp>
        <p:nvCxnSpPr>
          <p:cNvPr id="26" name="Straight Connector 25"/>
          <p:cNvCxnSpPr/>
          <p:nvPr/>
        </p:nvCxnSpPr>
        <p:spPr>
          <a:xfrm>
            <a:off x="6222315" y="1570044"/>
            <a:ext cx="0" cy="4771917"/>
          </a:xfrm>
          <a:prstGeom prst="line">
            <a:avLst/>
          </a:prstGeom>
          <a:ln w="28575">
            <a:solidFill>
              <a:srgbClr val="9F8F7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82495" y="1197428"/>
            <a:ext cx="0" cy="3037748"/>
          </a:xfrm>
          <a:prstGeom prst="line">
            <a:avLst/>
          </a:prstGeom>
          <a:ln w="28575">
            <a:solidFill>
              <a:srgbClr val="8F323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82495" y="4404360"/>
            <a:ext cx="0" cy="1855885"/>
          </a:xfrm>
          <a:prstGeom prst="line">
            <a:avLst/>
          </a:prstGeom>
          <a:ln w="28575">
            <a:solidFill>
              <a:srgbClr val="8F3235"/>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19738" y="1565912"/>
            <a:ext cx="7222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34" name="TextBox 33"/>
          <p:cNvSpPr txBox="1"/>
          <p:nvPr/>
        </p:nvSpPr>
        <p:spPr>
          <a:xfrm>
            <a:off x="4519738" y="3237269"/>
            <a:ext cx="7222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8</a:t>
            </a:r>
          </a:p>
        </p:txBody>
      </p:sp>
      <p:sp>
        <p:nvSpPr>
          <p:cNvPr id="35" name="TextBox 34"/>
          <p:cNvSpPr txBox="1"/>
          <p:nvPr/>
        </p:nvSpPr>
        <p:spPr>
          <a:xfrm>
            <a:off x="4519738" y="4873317"/>
            <a:ext cx="7222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1</a:t>
            </a:r>
          </a:p>
        </p:txBody>
      </p:sp>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37550" y="3543004"/>
            <a:ext cx="724253" cy="1306377"/>
          </a:xfrm>
          <a:prstGeom prst="rect">
            <a:avLst/>
          </a:prstGeom>
        </p:spPr>
      </p:pic>
      <p:pic>
        <p:nvPicPr>
          <p:cNvPr id="29" name="Picture 2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6291" y="3899425"/>
            <a:ext cx="1555631" cy="750352"/>
          </a:xfrm>
          <a:prstGeom prst="rect">
            <a:avLst/>
          </a:prstGeom>
        </p:spPr>
      </p:pic>
      <p:pic>
        <p:nvPicPr>
          <p:cNvPr id="30" name="Picture 2" descr="C:\Users\fares.k\Desktop\الشعار النهائي المعتمد.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52978" y="5175240"/>
            <a:ext cx="1307044" cy="7931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international and public relation\Public relations\جائزة الجامعة الحكومية المتميزة\شعار الجامعة الرسمية المتميزة.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29556" y="4894327"/>
            <a:ext cx="1339723" cy="13439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D:\مركز الملك عبد الله الثاني للتميز\Ceremony 2016\Ceremony 2016\PRO4 Requirments\logos 2016\KAABAS\KAABAS-AR-logo.jpg"/>
          <p:cNvPicPr>
            <a:picLocks noChangeAspect="1" noChangeArrowheads="1"/>
          </p:cNvPicPr>
          <p:nvPr/>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425938" y="4677678"/>
            <a:ext cx="2173766" cy="1356429"/>
          </a:xfrm>
          <a:prstGeom prst="rect">
            <a:avLst/>
          </a:prstGeom>
          <a:noFill/>
        </p:spPr>
      </p:pic>
    </p:spTree>
    <p:extLst>
      <p:ext uri="{BB962C8B-B14F-4D97-AF65-F5344CB8AC3E}">
        <p14:creationId xmlns:p14="http://schemas.microsoft.com/office/powerpoint/2010/main" val="3563260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anim calcmode="lin" valueType="num">
                                      <p:cBhvr>
                                        <p:cTn id="16" dur="500" fill="hold"/>
                                        <p:tgtEl>
                                          <p:spTgt spid="33"/>
                                        </p:tgtEl>
                                        <p:attrNameLst>
                                          <p:attrName>ppt_x</p:attrName>
                                        </p:attrNameLst>
                                      </p:cBhvr>
                                      <p:tavLst>
                                        <p:tav tm="0">
                                          <p:val>
                                            <p:strVal val="#ppt_x"/>
                                          </p:val>
                                        </p:tav>
                                        <p:tav tm="100000">
                                          <p:val>
                                            <p:strVal val="#ppt_x"/>
                                          </p:val>
                                        </p:tav>
                                      </p:tavLst>
                                    </p:anim>
                                    <p:anim calcmode="lin" valueType="num">
                                      <p:cBhvr>
                                        <p:cTn id="17" dur="500" fill="hold"/>
                                        <p:tgtEl>
                                          <p:spTgt spid="33"/>
                                        </p:tgtEl>
                                        <p:attrNameLst>
                                          <p:attrName>ppt_y</p:attrName>
                                        </p:attrNameLst>
                                      </p:cBhvr>
                                      <p:tavLst>
                                        <p:tav tm="0">
                                          <p:val>
                                            <p:strVal val="#ppt_y+.1"/>
                                          </p:val>
                                        </p:tav>
                                        <p:tav tm="100000">
                                          <p:val>
                                            <p:strVal val="#ppt_y"/>
                                          </p:val>
                                        </p:tav>
                                      </p:tavLst>
                                    </p:anim>
                                  </p:childTnLst>
                                </p:cTn>
                              </p:par>
                              <p:par>
                                <p:cTn id="18" presetID="16" presetClass="entr" presetSubtype="42" fill="hold" nodeType="withEffect">
                                  <p:stCondLst>
                                    <p:cond delay="250"/>
                                  </p:stCondLst>
                                  <p:childTnLst>
                                    <p:set>
                                      <p:cBhvr>
                                        <p:cTn id="19" dur="1" fill="hold">
                                          <p:stCondLst>
                                            <p:cond delay="0"/>
                                          </p:stCondLst>
                                        </p:cTn>
                                        <p:tgtEl>
                                          <p:spTgt spid="28"/>
                                        </p:tgtEl>
                                        <p:attrNameLst>
                                          <p:attrName>style.visibility</p:attrName>
                                        </p:attrNameLst>
                                      </p:cBhvr>
                                      <p:to>
                                        <p:strVal val="visible"/>
                                      </p:to>
                                    </p:set>
                                    <p:animEffect transition="in" filter="barn(outHorizontal)">
                                      <p:cBhvr>
                                        <p:cTn id="20" dur="500"/>
                                        <p:tgtEl>
                                          <p:spTgt spid="28"/>
                                        </p:tgtEl>
                                      </p:cBhvr>
                                    </p:animEffect>
                                  </p:childTnLst>
                                </p:cTn>
                              </p:par>
                              <p:par>
                                <p:cTn id="21" presetID="42" presetClass="entr" presetSubtype="0" fill="hold" nodeType="with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anim calcmode="lin" valueType="num">
                                      <p:cBhvr>
                                        <p:cTn id="29" dur="500" fill="hold"/>
                                        <p:tgtEl>
                                          <p:spTgt spid="34"/>
                                        </p:tgtEl>
                                        <p:attrNameLst>
                                          <p:attrName>ppt_x</p:attrName>
                                        </p:attrNameLst>
                                      </p:cBhvr>
                                      <p:tavLst>
                                        <p:tav tm="0">
                                          <p:val>
                                            <p:strVal val="#ppt_x"/>
                                          </p:val>
                                        </p:tav>
                                        <p:tav tm="100000">
                                          <p:val>
                                            <p:strVal val="#ppt_x"/>
                                          </p:val>
                                        </p:tav>
                                      </p:tavLst>
                                    </p:anim>
                                    <p:anim calcmode="lin" valueType="num">
                                      <p:cBhvr>
                                        <p:cTn id="30" dur="500" fill="hold"/>
                                        <p:tgtEl>
                                          <p:spTgt spid="34"/>
                                        </p:tgtEl>
                                        <p:attrNameLst>
                                          <p:attrName>ppt_y</p:attrName>
                                        </p:attrNameLst>
                                      </p:cBhvr>
                                      <p:tavLst>
                                        <p:tav tm="0">
                                          <p:val>
                                            <p:strVal val="#ppt_y+.1"/>
                                          </p:val>
                                        </p:tav>
                                        <p:tav tm="100000">
                                          <p:val>
                                            <p:strVal val="#ppt_y"/>
                                          </p:val>
                                        </p:tav>
                                      </p:tavLst>
                                    </p:anim>
                                  </p:childTnLst>
                                </p:cTn>
                              </p:par>
                              <p:par>
                                <p:cTn id="31" presetID="16" presetClass="entr" presetSubtype="42" fill="hold" nodeType="with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barn(outHorizontal)">
                                      <p:cBhvr>
                                        <p:cTn id="33" dur="500"/>
                                        <p:tgtEl>
                                          <p:spTgt spid="26"/>
                                        </p:tgtEl>
                                      </p:cBhvr>
                                    </p:animEffect>
                                  </p:childTnLst>
                                </p:cTn>
                              </p:par>
                              <p:par>
                                <p:cTn id="34" presetID="42" presetClass="entr" presetSubtype="0" fill="hold"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anim calcmode="lin" valueType="num">
                                      <p:cBhvr>
                                        <p:cTn id="42" dur="500" fill="hold"/>
                                        <p:tgtEl>
                                          <p:spTgt spid="35"/>
                                        </p:tgtEl>
                                        <p:attrNameLst>
                                          <p:attrName>ppt_x</p:attrName>
                                        </p:attrNameLst>
                                      </p:cBhvr>
                                      <p:tavLst>
                                        <p:tav tm="0">
                                          <p:val>
                                            <p:strVal val="#ppt_x"/>
                                          </p:val>
                                        </p:tav>
                                        <p:tav tm="100000">
                                          <p:val>
                                            <p:strVal val="#ppt_x"/>
                                          </p:val>
                                        </p:tav>
                                      </p:tavLst>
                                    </p:anim>
                                    <p:anim calcmode="lin" valueType="num">
                                      <p:cBhvr>
                                        <p:cTn id="43" dur="500" fill="hold"/>
                                        <p:tgtEl>
                                          <p:spTgt spid="35"/>
                                        </p:tgtEl>
                                        <p:attrNameLst>
                                          <p:attrName>ppt_y</p:attrName>
                                        </p:attrNameLst>
                                      </p:cBhvr>
                                      <p:tavLst>
                                        <p:tav tm="0">
                                          <p:val>
                                            <p:strVal val="#ppt_y+.1"/>
                                          </p:val>
                                        </p:tav>
                                        <p:tav tm="100000">
                                          <p:val>
                                            <p:strVal val="#ppt_y"/>
                                          </p:val>
                                        </p:tav>
                                      </p:tavLst>
                                    </p:anim>
                                  </p:childTnLst>
                                </p:cTn>
                              </p:par>
                              <p:par>
                                <p:cTn id="44" presetID="16" presetClass="entr" presetSubtype="42" fill="hold" nodeType="withEffect">
                                  <p:stCondLst>
                                    <p:cond delay="750"/>
                                  </p:stCondLst>
                                  <p:childTnLst>
                                    <p:set>
                                      <p:cBhvr>
                                        <p:cTn id="45" dur="1" fill="hold">
                                          <p:stCondLst>
                                            <p:cond delay="0"/>
                                          </p:stCondLst>
                                        </p:cTn>
                                        <p:tgtEl>
                                          <p:spTgt spid="31"/>
                                        </p:tgtEl>
                                        <p:attrNameLst>
                                          <p:attrName>style.visibility</p:attrName>
                                        </p:attrNameLst>
                                      </p:cBhvr>
                                      <p:to>
                                        <p:strVal val="visible"/>
                                      </p:to>
                                    </p:set>
                                    <p:animEffect transition="in" filter="barn(outHorizontal)">
                                      <p:cBhvr>
                                        <p:cTn id="46" dur="500"/>
                                        <p:tgtEl>
                                          <p:spTgt spid="31"/>
                                        </p:tgtEl>
                                      </p:cBhvr>
                                    </p:animEffect>
                                  </p:childTnLst>
                                </p:cTn>
                              </p:par>
                            </p:childTnLst>
                          </p:cTn>
                        </p:par>
                        <p:par>
                          <p:cTn id="47" fill="hold">
                            <p:stCondLst>
                              <p:cond delay="125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nodeType="withEffect">
                                  <p:stCondLst>
                                    <p:cond delay="25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par>
                                <p:cTn id="58" presetID="53" presetClass="entr" presetSubtype="16" fill="hold" nodeType="withEffect">
                                  <p:stCondLst>
                                    <p:cond delay="5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nodeType="withEffect">
                                  <p:stCondLst>
                                    <p:cond delay="75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par>
                                <p:cTn id="68" presetID="53" presetClass="entr" presetSubtype="16"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par>
                                <p:cTn id="73" presetID="53" presetClass="entr" presetSubtype="16" fill="hold" nodeType="withEffect">
                                  <p:stCondLst>
                                    <p:cond delay="25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par>
                                <p:cTn id="78" presetID="53" presetClass="entr" presetSubtype="16" fill="hold" nodeType="withEffect">
                                  <p:stCondLst>
                                    <p:cond delay="500"/>
                                  </p:stCondLst>
                                  <p:childTnLst>
                                    <p:set>
                                      <p:cBhvr>
                                        <p:cTn id="79" dur="1" fill="hold">
                                          <p:stCondLst>
                                            <p:cond delay="0"/>
                                          </p:stCondLst>
                                        </p:cTn>
                                        <p:tgtEl>
                                          <p:spTgt spid="5"/>
                                        </p:tgtEl>
                                        <p:attrNameLst>
                                          <p:attrName>style.visibility</p:attrName>
                                        </p:attrNameLst>
                                      </p:cBhvr>
                                      <p:to>
                                        <p:strVal val="visible"/>
                                      </p:to>
                                    </p:set>
                                    <p:anim calcmode="lin" valueType="num">
                                      <p:cBhvr>
                                        <p:cTn id="80" dur="500" fill="hold"/>
                                        <p:tgtEl>
                                          <p:spTgt spid="5"/>
                                        </p:tgtEl>
                                        <p:attrNameLst>
                                          <p:attrName>ppt_w</p:attrName>
                                        </p:attrNameLst>
                                      </p:cBhvr>
                                      <p:tavLst>
                                        <p:tav tm="0">
                                          <p:val>
                                            <p:fltVal val="0"/>
                                          </p:val>
                                        </p:tav>
                                        <p:tav tm="100000">
                                          <p:val>
                                            <p:strVal val="#ppt_w"/>
                                          </p:val>
                                        </p:tav>
                                      </p:tavLst>
                                    </p:anim>
                                    <p:anim calcmode="lin" valueType="num">
                                      <p:cBhvr>
                                        <p:cTn id="81" dur="500" fill="hold"/>
                                        <p:tgtEl>
                                          <p:spTgt spid="5"/>
                                        </p:tgtEl>
                                        <p:attrNameLst>
                                          <p:attrName>ppt_h</p:attrName>
                                        </p:attrNameLst>
                                      </p:cBhvr>
                                      <p:tavLst>
                                        <p:tav tm="0">
                                          <p:val>
                                            <p:fltVal val="0"/>
                                          </p:val>
                                        </p:tav>
                                        <p:tav tm="100000">
                                          <p:val>
                                            <p:strVal val="#ppt_h"/>
                                          </p:val>
                                        </p:tav>
                                      </p:tavLst>
                                    </p:anim>
                                    <p:animEffect transition="in" filter="fade">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p:cTn id="101" dur="500" fill="hold"/>
                                        <p:tgtEl>
                                          <p:spTgt spid="32"/>
                                        </p:tgtEl>
                                        <p:attrNameLst>
                                          <p:attrName>ppt_w</p:attrName>
                                        </p:attrNameLst>
                                      </p:cBhvr>
                                      <p:tavLst>
                                        <p:tav tm="0">
                                          <p:val>
                                            <p:fltVal val="0"/>
                                          </p:val>
                                        </p:tav>
                                        <p:tav tm="100000">
                                          <p:val>
                                            <p:strVal val="#ppt_w"/>
                                          </p:val>
                                        </p:tav>
                                      </p:tavLst>
                                    </p:anim>
                                    <p:anim calcmode="lin" valueType="num">
                                      <p:cBhvr>
                                        <p:cTn id="102" dur="500" fill="hold"/>
                                        <p:tgtEl>
                                          <p:spTgt spid="32"/>
                                        </p:tgtEl>
                                        <p:attrNameLst>
                                          <p:attrName>ppt_h</p:attrName>
                                        </p:attrNameLst>
                                      </p:cBhvr>
                                      <p:tavLst>
                                        <p:tav tm="0">
                                          <p:val>
                                            <p:fltVal val="0"/>
                                          </p:val>
                                        </p:tav>
                                        <p:tav tm="100000">
                                          <p:val>
                                            <p:strVal val="#ppt_h"/>
                                          </p:val>
                                        </p:tav>
                                      </p:tavLst>
                                    </p:anim>
                                    <p:animEffect transition="in" filter="fade">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86063" y="223738"/>
            <a:ext cx="10018295" cy="1305678"/>
          </a:xfrm>
        </p:spPr>
        <p:txBody>
          <a:bodyPr>
            <a:normAutofit/>
          </a:bodyPr>
          <a:lstStyle/>
          <a:p>
            <a:r>
              <a:rPr lang="ar-JO" sz="3600" b="1" dirty="0">
                <a:solidFill>
                  <a:schemeClr val="accent4">
                    <a:lumMod val="50000"/>
                  </a:schemeClr>
                </a:solidFill>
                <a:latin typeface="Calibri" panose="020F0502020204030204" pitchFamily="34" charset="0"/>
                <a:cs typeface="Calibri" panose="020F0502020204030204" pitchFamily="34" charset="0"/>
              </a:rPr>
              <a:t>أهداف نموذج التميز الأردني الجديد</a:t>
            </a:r>
            <a:endParaRPr lang="en-US" sz="3600" b="1" dirty="0">
              <a:solidFill>
                <a:schemeClr val="accent4">
                  <a:lumMod val="50000"/>
                </a:schemeClr>
              </a:solidFill>
              <a:latin typeface="Calibri" panose="020F0502020204030204" pitchFamily="34" charset="0"/>
              <a:cs typeface="Calibri" panose="020F0502020204030204" pitchFamily="34" charset="0"/>
            </a:endParaRPr>
          </a:p>
        </p:txBody>
      </p:sp>
      <p:sp>
        <p:nvSpPr>
          <p:cNvPr id="2" name="Rectangle 1"/>
          <p:cNvSpPr/>
          <p:nvPr/>
        </p:nvSpPr>
        <p:spPr>
          <a:xfrm>
            <a:off x="786063" y="1708076"/>
            <a:ext cx="10186737" cy="3170099"/>
          </a:xfrm>
          <a:prstGeom prst="rect">
            <a:avLst/>
          </a:prstGeom>
        </p:spPr>
        <p:txBody>
          <a:bodyPr wrap="square">
            <a:spAutoFit/>
          </a:bodyPr>
          <a:lstStyle/>
          <a:p>
            <a:pPr marL="457200" indent="-457200" algn="just" rtl="1">
              <a:buFont typeface="Arial" panose="020B0604020202020204" pitchFamily="34" charset="0"/>
              <a:buChar char="•"/>
            </a:pPr>
            <a:r>
              <a:rPr lang="ar-JO" sz="2400" dirty="0">
                <a:latin typeface="Calibri" panose="020F0502020204030204" pitchFamily="34" charset="0"/>
                <a:ea typeface="+mj-ea"/>
                <a:cs typeface="Calibri" panose="020F0502020204030204" pitchFamily="34" charset="0"/>
              </a:rPr>
              <a:t>تمكين الجهات الحكومية من تلبية متطلبات وتوقعات المواطنين للحصول على خدمات حكومية بمستوى جودة أفضل. </a:t>
            </a:r>
          </a:p>
          <a:p>
            <a:pPr algn="just" rtl="1"/>
            <a:endParaRPr lang="ar-JO" sz="2400" dirty="0">
              <a:latin typeface="Calibri" panose="020F0502020204030204" pitchFamily="34" charset="0"/>
              <a:ea typeface="+mj-ea"/>
              <a:cs typeface="Calibri" panose="020F0502020204030204" pitchFamily="34" charset="0"/>
            </a:endParaRPr>
          </a:p>
          <a:p>
            <a:pPr marL="457200" indent="-457200" algn="just" rtl="1">
              <a:buFont typeface="Arial" panose="020B0604020202020204" pitchFamily="34" charset="0"/>
              <a:buChar char="•"/>
            </a:pPr>
            <a:r>
              <a:rPr lang="ar-JO" sz="2400" dirty="0">
                <a:latin typeface="Calibri" panose="020F0502020204030204" pitchFamily="34" charset="0"/>
                <a:ea typeface="+mj-ea"/>
                <a:cs typeface="Calibri" panose="020F0502020204030204" pitchFamily="34" charset="0"/>
              </a:rPr>
              <a:t>استخدام مفاهيم حديثة في العمل الحكومي تشمل التركيز على التوجهات الوطنية والدور القطاعي وإدارة التغيير والابتكار والتكامل في العمل الحكومي. </a:t>
            </a:r>
          </a:p>
          <a:p>
            <a:pPr algn="just" rtl="1"/>
            <a:endParaRPr lang="ar-JO" sz="2400" dirty="0">
              <a:latin typeface="Calibri" panose="020F0502020204030204" pitchFamily="34" charset="0"/>
              <a:ea typeface="+mj-ea"/>
              <a:cs typeface="Calibri" panose="020F0502020204030204" pitchFamily="34" charset="0"/>
            </a:endParaRPr>
          </a:p>
          <a:p>
            <a:pPr marL="457200" indent="-457200" algn="just" rtl="1">
              <a:buFont typeface="Arial" panose="020B0604020202020204" pitchFamily="34" charset="0"/>
              <a:buChar char="•"/>
            </a:pPr>
            <a:r>
              <a:rPr lang="ar-JO" sz="2400" dirty="0">
                <a:latin typeface="Calibri" panose="020F0502020204030204" pitchFamily="34" charset="0"/>
                <a:ea typeface="+mj-ea"/>
                <a:cs typeface="Calibri" panose="020F0502020204030204" pitchFamily="34" charset="0"/>
              </a:rPr>
              <a:t>سيوفر نموذج التميز الجديد خارطة طريق جديدة للمؤسسات الحكومية التي تسعىى للوصول الى مستويات أداء أفضل</a:t>
            </a:r>
            <a:r>
              <a:rPr lang="ar-JO" sz="3200" dirty="0">
                <a:solidFill>
                  <a:srgbClr val="323232"/>
                </a:solidFill>
                <a:ea typeface="Calibri" panose="020F0502020204030204" pitchFamily="34" charset="0"/>
                <a:cs typeface="Sakkal Majalla"/>
              </a:rPr>
              <a:t>. </a:t>
            </a:r>
            <a:endParaRPr lang="en-US" sz="3200" dirty="0">
              <a:solidFill>
                <a:srgbClr val="323232"/>
              </a:solidFill>
            </a:endParaRPr>
          </a:p>
        </p:txBody>
      </p:sp>
    </p:spTree>
    <p:extLst>
      <p:ext uri="{BB962C8B-B14F-4D97-AF65-F5344CB8AC3E}">
        <p14:creationId xmlns:p14="http://schemas.microsoft.com/office/powerpoint/2010/main" val="36234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circle(in)">
                                      <p:cBhvr>
                                        <p:cTn id="20" dur="20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6DBA7B5A-04A5-4A7F-8577-797057EA9D5E}"/>
              </a:ext>
            </a:extLst>
          </p:cNvPr>
          <p:cNvSpPr/>
          <p:nvPr/>
        </p:nvSpPr>
        <p:spPr>
          <a:xfrm>
            <a:off x="9903314" y="2440895"/>
            <a:ext cx="549771" cy="5497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8016977A-112F-4154-95F5-0608714FBFEE}"/>
              </a:ext>
            </a:extLst>
          </p:cNvPr>
          <p:cNvSpPr txBox="1"/>
          <p:nvPr/>
        </p:nvSpPr>
        <p:spPr>
          <a:xfrm>
            <a:off x="1772901" y="3535125"/>
            <a:ext cx="1990202" cy="1077218"/>
          </a:xfrm>
          <a:prstGeom prst="rect">
            <a:avLst/>
          </a:prstGeom>
          <a:noFill/>
        </p:spPr>
        <p:txBody>
          <a:bodyPr wrap="square" rtlCol="0">
            <a:spAutoFit/>
          </a:bodyPr>
          <a:lstStyle/>
          <a:p>
            <a:pPr lvl="0" algn="r" rtl="1">
              <a:defRPr/>
            </a:pPr>
            <a:r>
              <a:rPr lang="ar-JO" sz="1600" b="1" dirty="0">
                <a:solidFill>
                  <a:srgbClr val="FFC000">
                    <a:lumMod val="50000"/>
                  </a:srgbClr>
                </a:solidFill>
                <a:latin typeface="Calibri" panose="020F0502020204030204" pitchFamily="34" charset="0"/>
                <a:ea typeface="+mj-ea"/>
                <a:cs typeface="Calibri" panose="020F0502020204030204" pitchFamily="34" charset="0"/>
              </a:rPr>
              <a:t>أخذ بعين الاعتبار الاختلاف والخصوصية في طبيعة عمل الجهات الحكومية </a:t>
            </a:r>
            <a:endParaRPr lang="en-GB" sz="1600" b="1" dirty="0">
              <a:solidFill>
                <a:srgbClr val="FFC000">
                  <a:lumMod val="50000"/>
                </a:srgbClr>
              </a:solidFill>
              <a:latin typeface="Calibri" panose="020F0502020204030204" pitchFamily="34" charset="0"/>
              <a:ea typeface="+mj-ea"/>
              <a:cs typeface="Calibri" panose="020F0502020204030204" pitchFamily="34" charset="0"/>
            </a:endParaRPr>
          </a:p>
        </p:txBody>
      </p:sp>
      <p:sp>
        <p:nvSpPr>
          <p:cNvPr id="45" name="TextBox 44">
            <a:extLst>
              <a:ext uri="{FF2B5EF4-FFF2-40B4-BE49-F238E27FC236}">
                <a16:creationId xmlns:a16="http://schemas.microsoft.com/office/drawing/2014/main" id="{8016977A-112F-4154-95F5-0608714FBFEE}"/>
              </a:ext>
            </a:extLst>
          </p:cNvPr>
          <p:cNvSpPr txBox="1"/>
          <p:nvPr/>
        </p:nvSpPr>
        <p:spPr>
          <a:xfrm>
            <a:off x="5484130" y="3612068"/>
            <a:ext cx="1990202" cy="1323439"/>
          </a:xfrm>
          <a:prstGeom prst="rect">
            <a:avLst/>
          </a:prstGeom>
          <a:noFill/>
        </p:spPr>
        <p:txBody>
          <a:bodyPr wrap="square" rtlCol="0">
            <a:spAutoFit/>
          </a:bodyPr>
          <a:lstStyle/>
          <a:p>
            <a:pPr algn="r" rtl="1">
              <a:defRPr/>
            </a:pPr>
            <a:r>
              <a:rPr lang="ar-JO" sz="1600" b="1" dirty="0">
                <a:solidFill>
                  <a:srgbClr val="FFC000">
                    <a:lumMod val="50000"/>
                  </a:srgbClr>
                </a:solidFill>
                <a:latin typeface="Calibri" panose="020F0502020204030204" pitchFamily="34" charset="0"/>
                <a:ea typeface="+mj-ea"/>
                <a:cs typeface="Calibri" panose="020F0502020204030204" pitchFamily="34" charset="0"/>
              </a:rPr>
              <a:t>أخذ بعين الاعتبار الابعاد الرئيسية للمهام الحكومية ليشمل إدارة العمليات والخدمات الحكومية والحكومة الرقمية </a:t>
            </a:r>
            <a:endParaRPr lang="en-GB" sz="1600" b="1" dirty="0">
              <a:solidFill>
                <a:srgbClr val="FFC000">
                  <a:lumMod val="50000"/>
                </a:srgbClr>
              </a:solidFill>
              <a:latin typeface="Calibri" panose="020F0502020204030204" pitchFamily="34" charset="0"/>
              <a:ea typeface="+mj-ea"/>
              <a:cs typeface="Calibri" panose="020F0502020204030204" pitchFamily="34" charset="0"/>
            </a:endParaRPr>
          </a:p>
        </p:txBody>
      </p:sp>
      <p:sp>
        <p:nvSpPr>
          <p:cNvPr id="47" name="TextBox 46">
            <a:extLst>
              <a:ext uri="{FF2B5EF4-FFF2-40B4-BE49-F238E27FC236}">
                <a16:creationId xmlns:a16="http://schemas.microsoft.com/office/drawing/2014/main" id="{8016977A-112F-4154-95F5-0608714FBFEE}"/>
              </a:ext>
            </a:extLst>
          </p:cNvPr>
          <p:cNvSpPr txBox="1"/>
          <p:nvPr/>
        </p:nvSpPr>
        <p:spPr>
          <a:xfrm>
            <a:off x="9281048" y="3689013"/>
            <a:ext cx="1990202" cy="830997"/>
          </a:xfrm>
          <a:prstGeom prst="rect">
            <a:avLst/>
          </a:prstGeom>
          <a:noFill/>
        </p:spPr>
        <p:txBody>
          <a:bodyPr wrap="square" rtlCol="0">
            <a:spAutoFit/>
          </a:bodyPr>
          <a:lstStyle/>
          <a:p>
            <a:pPr lvl="0" algn="r" rtl="1">
              <a:defRPr/>
            </a:pPr>
            <a:r>
              <a:rPr lang="ar-JO" sz="1600" b="1" dirty="0">
                <a:solidFill>
                  <a:srgbClr val="FFC000">
                    <a:lumMod val="50000"/>
                  </a:srgbClr>
                </a:solidFill>
                <a:latin typeface="Calibri" panose="020F0502020204030204" pitchFamily="34" charset="0"/>
                <a:ea typeface="+mj-ea"/>
                <a:cs typeface="Calibri" panose="020F0502020204030204" pitchFamily="34" charset="0"/>
              </a:rPr>
              <a:t>مأسسة الترابط والتكامل ثلاثي الابعاد (المؤسسي والقطاعي والوطني</a:t>
            </a:r>
            <a:endParaRPr lang="en-GB" sz="1600" b="1" dirty="0">
              <a:solidFill>
                <a:srgbClr val="FFC000">
                  <a:lumMod val="50000"/>
                </a:srgbClr>
              </a:solidFill>
              <a:latin typeface="Calibri" panose="020F0502020204030204" pitchFamily="34" charset="0"/>
              <a:ea typeface="+mj-ea"/>
              <a:cs typeface="Calibri" panose="020F0502020204030204" pitchFamily="34" charset="0"/>
            </a:endParaRPr>
          </a:p>
        </p:txBody>
      </p:sp>
      <p:sp>
        <p:nvSpPr>
          <p:cNvPr id="48" name="TextBox 47">
            <a:extLst>
              <a:ext uri="{FF2B5EF4-FFF2-40B4-BE49-F238E27FC236}">
                <a16:creationId xmlns:a16="http://schemas.microsoft.com/office/drawing/2014/main" id="{4B47E0F5-768A-42E9-B449-AD617E3E9D0E}"/>
              </a:ext>
            </a:extLst>
          </p:cNvPr>
          <p:cNvSpPr txBox="1"/>
          <p:nvPr/>
        </p:nvSpPr>
        <p:spPr>
          <a:xfrm>
            <a:off x="9281048" y="3535125"/>
            <a:ext cx="1990202" cy="707886"/>
          </a:xfrm>
          <a:prstGeom prst="rect">
            <a:avLst/>
          </a:prstGeom>
          <a:noFill/>
        </p:spPr>
        <p:txBody>
          <a:bodyPr wrap="square" rtlCol="0">
            <a:spAutoFit/>
          </a:bodyPr>
          <a:lstStyle/>
          <a:p>
            <a:pPr lvl="0" algn="ctr">
              <a:defRPr/>
            </a:pPr>
            <a:endParaRPr lang="en-US" sz="4000" b="1" dirty="0">
              <a:latin typeface="Noto Sans" panose="020B0502040504020204" pitchFamily="34"/>
              <a:ea typeface="Noto Sans" panose="020B0502040504020204" pitchFamily="34"/>
              <a:cs typeface="Noto Sans" panose="020B0502040504020204" pitchFamily="34"/>
            </a:endParaRPr>
          </a:p>
        </p:txBody>
      </p:sp>
      <p:grpSp>
        <p:nvGrpSpPr>
          <p:cNvPr id="50" name="Group 49"/>
          <p:cNvGrpSpPr/>
          <p:nvPr/>
        </p:nvGrpSpPr>
        <p:grpSpPr>
          <a:xfrm>
            <a:off x="1772901" y="2004299"/>
            <a:ext cx="1750029" cy="1519938"/>
            <a:chOff x="1111250" y="2736547"/>
            <a:chExt cx="3473207" cy="3016554"/>
          </a:xfrm>
        </p:grpSpPr>
        <p:sp>
          <p:nvSpPr>
            <p:cNvPr id="51" name="Freeform 50"/>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2"/>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54"/>
          <p:cNvGrpSpPr/>
          <p:nvPr/>
        </p:nvGrpSpPr>
        <p:grpSpPr>
          <a:xfrm>
            <a:off x="5484130" y="1704850"/>
            <a:ext cx="1551417" cy="1633598"/>
            <a:chOff x="5995988" y="2712903"/>
            <a:chExt cx="2457450" cy="2587625"/>
          </a:xfrm>
        </p:grpSpPr>
        <p:sp>
          <p:nvSpPr>
            <p:cNvPr id="56" name="Freeform 55"/>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6"/>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p:cNvGrpSpPr/>
          <p:nvPr/>
        </p:nvGrpSpPr>
        <p:grpSpPr>
          <a:xfrm>
            <a:off x="9207919" y="2173724"/>
            <a:ext cx="1940560" cy="1014551"/>
            <a:chOff x="1282700" y="2735575"/>
            <a:chExt cx="3340100" cy="1746250"/>
          </a:xfrm>
        </p:grpSpPr>
        <p:sp>
          <p:nvSpPr>
            <p:cNvPr id="64" name="Freeform 5"/>
            <p:cNvSpPr>
              <a:spLocks noEditPoints="1"/>
            </p:cNvSpPr>
            <p:nvPr/>
          </p:nvSpPr>
          <p:spPr bwMode="auto">
            <a:xfrm>
              <a:off x="2359025" y="3007038"/>
              <a:ext cx="1190625" cy="1200150"/>
            </a:xfrm>
            <a:custGeom>
              <a:avLst/>
              <a:gdLst>
                <a:gd name="T0" fmla="*/ 2 w 374"/>
                <a:gd name="T1" fmla="*/ 188 h 376"/>
                <a:gd name="T2" fmla="*/ 180 w 374"/>
                <a:gd name="T3" fmla="*/ 4 h 376"/>
                <a:gd name="T4" fmla="*/ 371 w 374"/>
                <a:gd name="T5" fmla="*/ 182 h 376"/>
                <a:gd name="T6" fmla="*/ 193 w 374"/>
                <a:gd name="T7" fmla="*/ 373 h 376"/>
                <a:gd name="T8" fmla="*/ 2 w 374"/>
                <a:gd name="T9" fmla="*/ 188 h 376"/>
                <a:gd name="T10" fmla="*/ 72 w 374"/>
                <a:gd name="T11" fmla="*/ 145 h 376"/>
                <a:gd name="T12" fmla="*/ 143 w 374"/>
                <a:gd name="T13" fmla="*/ 303 h 376"/>
                <a:gd name="T14" fmla="*/ 298 w 374"/>
                <a:gd name="T15" fmla="*/ 238 h 376"/>
                <a:gd name="T16" fmla="*/ 243 w 374"/>
                <a:gd name="T17" fmla="*/ 80 h 376"/>
                <a:gd name="T18" fmla="*/ 155 w 374"/>
                <a:gd name="T19" fmla="*/ 70 h 376"/>
                <a:gd name="T20" fmla="*/ 120 w 374"/>
                <a:gd name="T21" fmla="*/ 87 h 376"/>
                <a:gd name="T22" fmla="*/ 163 w 374"/>
                <a:gd name="T23" fmla="*/ 95 h 376"/>
                <a:gd name="T24" fmla="*/ 189 w 374"/>
                <a:gd name="T25" fmla="*/ 131 h 376"/>
                <a:gd name="T26" fmla="*/ 155 w 374"/>
                <a:gd name="T27" fmla="*/ 199 h 376"/>
                <a:gd name="T28" fmla="*/ 121 w 374"/>
                <a:gd name="T29" fmla="*/ 202 h 376"/>
                <a:gd name="T30" fmla="*/ 72 w 374"/>
                <a:gd name="T31" fmla="*/ 14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376">
                  <a:moveTo>
                    <a:pt x="2" y="188"/>
                  </a:moveTo>
                  <a:cubicBezTo>
                    <a:pt x="1" y="86"/>
                    <a:pt x="85" y="6"/>
                    <a:pt x="180" y="4"/>
                  </a:cubicBezTo>
                  <a:cubicBezTo>
                    <a:pt x="289" y="0"/>
                    <a:pt x="369" y="88"/>
                    <a:pt x="371" y="182"/>
                  </a:cubicBezTo>
                  <a:cubicBezTo>
                    <a:pt x="374" y="291"/>
                    <a:pt x="286" y="370"/>
                    <a:pt x="193" y="373"/>
                  </a:cubicBezTo>
                  <a:cubicBezTo>
                    <a:pt x="85" y="376"/>
                    <a:pt x="0" y="288"/>
                    <a:pt x="2" y="188"/>
                  </a:cubicBezTo>
                  <a:close/>
                  <a:moveTo>
                    <a:pt x="72" y="145"/>
                  </a:moveTo>
                  <a:cubicBezTo>
                    <a:pt x="48" y="213"/>
                    <a:pt x="83" y="280"/>
                    <a:pt x="143" y="303"/>
                  </a:cubicBezTo>
                  <a:cubicBezTo>
                    <a:pt x="202" y="325"/>
                    <a:pt x="270" y="301"/>
                    <a:pt x="298" y="238"/>
                  </a:cubicBezTo>
                  <a:cubicBezTo>
                    <a:pt x="323" y="184"/>
                    <a:pt x="305" y="113"/>
                    <a:pt x="243" y="80"/>
                  </a:cubicBezTo>
                  <a:cubicBezTo>
                    <a:pt x="215" y="65"/>
                    <a:pt x="185" y="62"/>
                    <a:pt x="155" y="70"/>
                  </a:cubicBezTo>
                  <a:cubicBezTo>
                    <a:pt x="142" y="74"/>
                    <a:pt x="130" y="78"/>
                    <a:pt x="120" y="87"/>
                  </a:cubicBezTo>
                  <a:cubicBezTo>
                    <a:pt x="135" y="84"/>
                    <a:pt x="150" y="86"/>
                    <a:pt x="163" y="95"/>
                  </a:cubicBezTo>
                  <a:cubicBezTo>
                    <a:pt x="177" y="103"/>
                    <a:pt x="186" y="115"/>
                    <a:pt x="189" y="131"/>
                  </a:cubicBezTo>
                  <a:cubicBezTo>
                    <a:pt x="195" y="159"/>
                    <a:pt x="183" y="186"/>
                    <a:pt x="155" y="199"/>
                  </a:cubicBezTo>
                  <a:cubicBezTo>
                    <a:pt x="144" y="203"/>
                    <a:pt x="132" y="205"/>
                    <a:pt x="121" y="202"/>
                  </a:cubicBezTo>
                  <a:cubicBezTo>
                    <a:pt x="91" y="195"/>
                    <a:pt x="76" y="175"/>
                    <a:pt x="72" y="14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6"/>
            <p:cNvSpPr>
              <a:spLocks noEditPoints="1"/>
            </p:cNvSpPr>
            <p:nvPr/>
          </p:nvSpPr>
          <p:spPr bwMode="auto">
            <a:xfrm>
              <a:off x="1282700" y="2735575"/>
              <a:ext cx="3340100" cy="1746250"/>
            </a:xfrm>
            <a:custGeom>
              <a:avLst/>
              <a:gdLst>
                <a:gd name="T0" fmla="*/ 1039 w 1049"/>
                <a:gd name="T1" fmla="*/ 250 h 547"/>
                <a:gd name="T2" fmla="*/ 958 w 1049"/>
                <a:gd name="T3" fmla="*/ 170 h 547"/>
                <a:gd name="T4" fmla="*/ 852 w 1049"/>
                <a:gd name="T5" fmla="*/ 94 h 547"/>
                <a:gd name="T6" fmla="*/ 765 w 1049"/>
                <a:gd name="T7" fmla="*/ 49 h 547"/>
                <a:gd name="T8" fmla="*/ 697 w 1049"/>
                <a:gd name="T9" fmla="*/ 25 h 547"/>
                <a:gd name="T10" fmla="*/ 636 w 1049"/>
                <a:gd name="T11" fmla="*/ 11 h 547"/>
                <a:gd name="T12" fmla="*/ 557 w 1049"/>
                <a:gd name="T13" fmla="*/ 1 h 547"/>
                <a:gd name="T14" fmla="*/ 532 w 1049"/>
                <a:gd name="T15" fmla="*/ 0 h 547"/>
                <a:gd name="T16" fmla="*/ 525 w 1049"/>
                <a:gd name="T17" fmla="*/ 0 h 547"/>
                <a:gd name="T18" fmla="*/ 525 w 1049"/>
                <a:gd name="T19" fmla="*/ 0 h 547"/>
                <a:gd name="T20" fmla="*/ 517 w 1049"/>
                <a:gd name="T21" fmla="*/ 0 h 547"/>
                <a:gd name="T22" fmla="*/ 492 w 1049"/>
                <a:gd name="T23" fmla="*/ 1 h 547"/>
                <a:gd name="T24" fmla="*/ 413 w 1049"/>
                <a:gd name="T25" fmla="*/ 11 h 547"/>
                <a:gd name="T26" fmla="*/ 352 w 1049"/>
                <a:gd name="T27" fmla="*/ 25 h 547"/>
                <a:gd name="T28" fmla="*/ 284 w 1049"/>
                <a:gd name="T29" fmla="*/ 49 h 547"/>
                <a:gd name="T30" fmla="*/ 197 w 1049"/>
                <a:gd name="T31" fmla="*/ 94 h 547"/>
                <a:gd name="T32" fmla="*/ 91 w 1049"/>
                <a:gd name="T33" fmla="*/ 170 h 547"/>
                <a:gd name="T34" fmla="*/ 10 w 1049"/>
                <a:gd name="T35" fmla="*/ 250 h 547"/>
                <a:gd name="T36" fmla="*/ 10 w 1049"/>
                <a:gd name="T37" fmla="*/ 296 h 547"/>
                <a:gd name="T38" fmla="*/ 36 w 1049"/>
                <a:gd name="T39" fmla="*/ 325 h 547"/>
                <a:gd name="T40" fmla="*/ 138 w 1049"/>
                <a:gd name="T41" fmla="*/ 414 h 547"/>
                <a:gd name="T42" fmla="*/ 270 w 1049"/>
                <a:gd name="T43" fmla="*/ 491 h 547"/>
                <a:gd name="T44" fmla="*/ 347 w 1049"/>
                <a:gd name="T45" fmla="*/ 520 h 547"/>
                <a:gd name="T46" fmla="*/ 393 w 1049"/>
                <a:gd name="T47" fmla="*/ 532 h 547"/>
                <a:gd name="T48" fmla="*/ 450 w 1049"/>
                <a:gd name="T49" fmla="*/ 542 h 547"/>
                <a:gd name="T50" fmla="*/ 500 w 1049"/>
                <a:gd name="T51" fmla="*/ 546 h 547"/>
                <a:gd name="T52" fmla="*/ 525 w 1049"/>
                <a:gd name="T53" fmla="*/ 547 h 547"/>
                <a:gd name="T54" fmla="*/ 525 w 1049"/>
                <a:gd name="T55" fmla="*/ 547 h 547"/>
                <a:gd name="T56" fmla="*/ 549 w 1049"/>
                <a:gd name="T57" fmla="*/ 546 h 547"/>
                <a:gd name="T58" fmla="*/ 599 w 1049"/>
                <a:gd name="T59" fmla="*/ 542 h 547"/>
                <a:gd name="T60" fmla="*/ 656 w 1049"/>
                <a:gd name="T61" fmla="*/ 532 h 547"/>
                <a:gd name="T62" fmla="*/ 702 w 1049"/>
                <a:gd name="T63" fmla="*/ 520 h 547"/>
                <a:gd name="T64" fmla="*/ 779 w 1049"/>
                <a:gd name="T65" fmla="*/ 491 h 547"/>
                <a:gd name="T66" fmla="*/ 911 w 1049"/>
                <a:gd name="T67" fmla="*/ 414 h 547"/>
                <a:gd name="T68" fmla="*/ 1013 w 1049"/>
                <a:gd name="T69" fmla="*/ 325 h 547"/>
                <a:gd name="T70" fmla="*/ 1039 w 1049"/>
                <a:gd name="T71" fmla="*/ 296 h 547"/>
                <a:gd name="T72" fmla="*/ 1039 w 1049"/>
                <a:gd name="T73" fmla="*/ 250 h 547"/>
                <a:gd name="T74" fmla="*/ 86 w 1049"/>
                <a:gd name="T75" fmla="*/ 273 h 547"/>
                <a:gd name="T76" fmla="*/ 360 w 1049"/>
                <a:gd name="T77" fmla="*/ 98 h 547"/>
                <a:gd name="T78" fmla="*/ 286 w 1049"/>
                <a:gd name="T79" fmla="*/ 273 h 547"/>
                <a:gd name="T80" fmla="*/ 360 w 1049"/>
                <a:gd name="T81" fmla="*/ 448 h 547"/>
                <a:gd name="T82" fmla="*/ 86 w 1049"/>
                <a:gd name="T83" fmla="*/ 273 h 547"/>
                <a:gd name="T84" fmla="*/ 525 w 1049"/>
                <a:gd name="T85" fmla="*/ 458 h 547"/>
                <a:gd name="T86" fmla="*/ 525 w 1049"/>
                <a:gd name="T87" fmla="*/ 458 h 547"/>
                <a:gd name="T88" fmla="*/ 340 w 1049"/>
                <a:gd name="T89" fmla="*/ 273 h 547"/>
                <a:gd name="T90" fmla="*/ 518 w 1049"/>
                <a:gd name="T91" fmla="*/ 89 h 547"/>
                <a:gd name="T92" fmla="*/ 525 w 1049"/>
                <a:gd name="T93" fmla="*/ 89 h 547"/>
                <a:gd name="T94" fmla="*/ 525 w 1049"/>
                <a:gd name="T95" fmla="*/ 89 h 547"/>
                <a:gd name="T96" fmla="*/ 531 w 1049"/>
                <a:gd name="T97" fmla="*/ 89 h 547"/>
                <a:gd name="T98" fmla="*/ 709 w 1049"/>
                <a:gd name="T99" fmla="*/ 273 h 547"/>
                <a:gd name="T100" fmla="*/ 525 w 1049"/>
                <a:gd name="T101" fmla="*/ 458 h 547"/>
                <a:gd name="T102" fmla="*/ 689 w 1049"/>
                <a:gd name="T103" fmla="*/ 448 h 547"/>
                <a:gd name="T104" fmla="*/ 763 w 1049"/>
                <a:gd name="T105" fmla="*/ 273 h 547"/>
                <a:gd name="T106" fmla="*/ 689 w 1049"/>
                <a:gd name="T107" fmla="*/ 98 h 547"/>
                <a:gd name="T108" fmla="*/ 963 w 1049"/>
                <a:gd name="T109" fmla="*/ 273 h 547"/>
                <a:gd name="T110" fmla="*/ 689 w 1049"/>
                <a:gd name="T111" fmla="*/ 44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9" h="547">
                  <a:moveTo>
                    <a:pt x="1039" y="250"/>
                  </a:moveTo>
                  <a:cubicBezTo>
                    <a:pt x="1014" y="221"/>
                    <a:pt x="987" y="195"/>
                    <a:pt x="958" y="170"/>
                  </a:cubicBezTo>
                  <a:cubicBezTo>
                    <a:pt x="925" y="141"/>
                    <a:pt x="890" y="116"/>
                    <a:pt x="852" y="94"/>
                  </a:cubicBezTo>
                  <a:cubicBezTo>
                    <a:pt x="824" y="77"/>
                    <a:pt x="795" y="62"/>
                    <a:pt x="765" y="49"/>
                  </a:cubicBezTo>
                  <a:cubicBezTo>
                    <a:pt x="743" y="40"/>
                    <a:pt x="720" y="32"/>
                    <a:pt x="697" y="25"/>
                  </a:cubicBezTo>
                  <a:cubicBezTo>
                    <a:pt x="677" y="19"/>
                    <a:pt x="656" y="15"/>
                    <a:pt x="636" y="11"/>
                  </a:cubicBezTo>
                  <a:cubicBezTo>
                    <a:pt x="610" y="5"/>
                    <a:pt x="584" y="2"/>
                    <a:pt x="557" y="1"/>
                  </a:cubicBezTo>
                  <a:cubicBezTo>
                    <a:pt x="549" y="0"/>
                    <a:pt x="540" y="0"/>
                    <a:pt x="532" y="0"/>
                  </a:cubicBezTo>
                  <a:cubicBezTo>
                    <a:pt x="532" y="0"/>
                    <a:pt x="529" y="0"/>
                    <a:pt x="525" y="0"/>
                  </a:cubicBezTo>
                  <a:cubicBezTo>
                    <a:pt x="525" y="0"/>
                    <a:pt x="525" y="0"/>
                    <a:pt x="525" y="0"/>
                  </a:cubicBezTo>
                  <a:cubicBezTo>
                    <a:pt x="520" y="0"/>
                    <a:pt x="517" y="0"/>
                    <a:pt x="517" y="0"/>
                  </a:cubicBezTo>
                  <a:cubicBezTo>
                    <a:pt x="509" y="0"/>
                    <a:pt x="500" y="0"/>
                    <a:pt x="492" y="1"/>
                  </a:cubicBezTo>
                  <a:cubicBezTo>
                    <a:pt x="466" y="2"/>
                    <a:pt x="439" y="5"/>
                    <a:pt x="413" y="11"/>
                  </a:cubicBezTo>
                  <a:cubicBezTo>
                    <a:pt x="393" y="15"/>
                    <a:pt x="372" y="19"/>
                    <a:pt x="352" y="25"/>
                  </a:cubicBezTo>
                  <a:cubicBezTo>
                    <a:pt x="329" y="32"/>
                    <a:pt x="306" y="40"/>
                    <a:pt x="284" y="49"/>
                  </a:cubicBezTo>
                  <a:cubicBezTo>
                    <a:pt x="254" y="62"/>
                    <a:pt x="225" y="77"/>
                    <a:pt x="197" y="94"/>
                  </a:cubicBezTo>
                  <a:cubicBezTo>
                    <a:pt x="159" y="116"/>
                    <a:pt x="124" y="141"/>
                    <a:pt x="91" y="170"/>
                  </a:cubicBezTo>
                  <a:cubicBezTo>
                    <a:pt x="62" y="195"/>
                    <a:pt x="35" y="221"/>
                    <a:pt x="10" y="250"/>
                  </a:cubicBezTo>
                  <a:cubicBezTo>
                    <a:pt x="0" y="263"/>
                    <a:pt x="0" y="283"/>
                    <a:pt x="10" y="296"/>
                  </a:cubicBezTo>
                  <a:cubicBezTo>
                    <a:pt x="19" y="306"/>
                    <a:pt x="27" y="316"/>
                    <a:pt x="36" y="325"/>
                  </a:cubicBezTo>
                  <a:cubicBezTo>
                    <a:pt x="67" y="358"/>
                    <a:pt x="101" y="388"/>
                    <a:pt x="138" y="414"/>
                  </a:cubicBezTo>
                  <a:cubicBezTo>
                    <a:pt x="179" y="444"/>
                    <a:pt x="223" y="471"/>
                    <a:pt x="270" y="491"/>
                  </a:cubicBezTo>
                  <a:cubicBezTo>
                    <a:pt x="275" y="494"/>
                    <a:pt x="331" y="515"/>
                    <a:pt x="347" y="520"/>
                  </a:cubicBezTo>
                  <a:cubicBezTo>
                    <a:pt x="362" y="524"/>
                    <a:pt x="377" y="529"/>
                    <a:pt x="393" y="532"/>
                  </a:cubicBezTo>
                  <a:cubicBezTo>
                    <a:pt x="412" y="536"/>
                    <a:pt x="431" y="539"/>
                    <a:pt x="450" y="542"/>
                  </a:cubicBezTo>
                  <a:cubicBezTo>
                    <a:pt x="467" y="544"/>
                    <a:pt x="483" y="546"/>
                    <a:pt x="500" y="546"/>
                  </a:cubicBezTo>
                  <a:cubicBezTo>
                    <a:pt x="508" y="547"/>
                    <a:pt x="516" y="547"/>
                    <a:pt x="525" y="547"/>
                  </a:cubicBezTo>
                  <a:cubicBezTo>
                    <a:pt x="525" y="547"/>
                    <a:pt x="525" y="547"/>
                    <a:pt x="525" y="547"/>
                  </a:cubicBezTo>
                  <a:cubicBezTo>
                    <a:pt x="533" y="547"/>
                    <a:pt x="541" y="547"/>
                    <a:pt x="549" y="546"/>
                  </a:cubicBezTo>
                  <a:cubicBezTo>
                    <a:pt x="566" y="546"/>
                    <a:pt x="582" y="544"/>
                    <a:pt x="599" y="542"/>
                  </a:cubicBezTo>
                  <a:cubicBezTo>
                    <a:pt x="618" y="539"/>
                    <a:pt x="637" y="536"/>
                    <a:pt x="656" y="532"/>
                  </a:cubicBezTo>
                  <a:cubicBezTo>
                    <a:pt x="672" y="529"/>
                    <a:pt x="687" y="524"/>
                    <a:pt x="702" y="520"/>
                  </a:cubicBezTo>
                  <a:cubicBezTo>
                    <a:pt x="718" y="515"/>
                    <a:pt x="774" y="494"/>
                    <a:pt x="779" y="491"/>
                  </a:cubicBezTo>
                  <a:cubicBezTo>
                    <a:pt x="826" y="471"/>
                    <a:pt x="870" y="444"/>
                    <a:pt x="911" y="414"/>
                  </a:cubicBezTo>
                  <a:cubicBezTo>
                    <a:pt x="948" y="388"/>
                    <a:pt x="982" y="358"/>
                    <a:pt x="1013" y="325"/>
                  </a:cubicBezTo>
                  <a:cubicBezTo>
                    <a:pt x="1022" y="316"/>
                    <a:pt x="1031" y="306"/>
                    <a:pt x="1039" y="296"/>
                  </a:cubicBezTo>
                  <a:cubicBezTo>
                    <a:pt x="1049" y="283"/>
                    <a:pt x="1049" y="263"/>
                    <a:pt x="1039" y="250"/>
                  </a:cubicBezTo>
                  <a:close/>
                  <a:moveTo>
                    <a:pt x="86" y="273"/>
                  </a:moveTo>
                  <a:cubicBezTo>
                    <a:pt x="164" y="193"/>
                    <a:pt x="254" y="133"/>
                    <a:pt x="360" y="98"/>
                  </a:cubicBezTo>
                  <a:cubicBezTo>
                    <a:pt x="312" y="147"/>
                    <a:pt x="286" y="205"/>
                    <a:pt x="286" y="273"/>
                  </a:cubicBezTo>
                  <a:cubicBezTo>
                    <a:pt x="286" y="342"/>
                    <a:pt x="312" y="399"/>
                    <a:pt x="360" y="448"/>
                  </a:cubicBezTo>
                  <a:cubicBezTo>
                    <a:pt x="254" y="414"/>
                    <a:pt x="164" y="353"/>
                    <a:pt x="86" y="273"/>
                  </a:cubicBezTo>
                  <a:close/>
                  <a:moveTo>
                    <a:pt x="525" y="458"/>
                  </a:moveTo>
                  <a:cubicBezTo>
                    <a:pt x="525" y="458"/>
                    <a:pt x="525" y="458"/>
                    <a:pt x="525" y="458"/>
                  </a:cubicBezTo>
                  <a:cubicBezTo>
                    <a:pt x="420" y="458"/>
                    <a:pt x="338" y="371"/>
                    <a:pt x="340" y="273"/>
                  </a:cubicBezTo>
                  <a:cubicBezTo>
                    <a:pt x="339" y="171"/>
                    <a:pt x="423" y="91"/>
                    <a:pt x="518" y="89"/>
                  </a:cubicBezTo>
                  <a:cubicBezTo>
                    <a:pt x="520" y="89"/>
                    <a:pt x="522" y="89"/>
                    <a:pt x="525" y="89"/>
                  </a:cubicBezTo>
                  <a:cubicBezTo>
                    <a:pt x="525" y="89"/>
                    <a:pt x="525" y="89"/>
                    <a:pt x="525" y="89"/>
                  </a:cubicBezTo>
                  <a:cubicBezTo>
                    <a:pt x="527" y="89"/>
                    <a:pt x="529" y="89"/>
                    <a:pt x="531" y="89"/>
                  </a:cubicBezTo>
                  <a:cubicBezTo>
                    <a:pt x="626" y="91"/>
                    <a:pt x="710" y="171"/>
                    <a:pt x="709" y="273"/>
                  </a:cubicBezTo>
                  <a:cubicBezTo>
                    <a:pt x="711" y="371"/>
                    <a:pt x="629" y="458"/>
                    <a:pt x="525" y="458"/>
                  </a:cubicBezTo>
                  <a:close/>
                  <a:moveTo>
                    <a:pt x="689" y="448"/>
                  </a:moveTo>
                  <a:cubicBezTo>
                    <a:pt x="737" y="399"/>
                    <a:pt x="763" y="342"/>
                    <a:pt x="763" y="273"/>
                  </a:cubicBezTo>
                  <a:cubicBezTo>
                    <a:pt x="763" y="205"/>
                    <a:pt x="737" y="147"/>
                    <a:pt x="689" y="98"/>
                  </a:cubicBezTo>
                  <a:cubicBezTo>
                    <a:pt x="795" y="133"/>
                    <a:pt x="885" y="193"/>
                    <a:pt x="963" y="273"/>
                  </a:cubicBezTo>
                  <a:cubicBezTo>
                    <a:pt x="885" y="353"/>
                    <a:pt x="795" y="414"/>
                    <a:pt x="689" y="4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p:cNvSpPr/>
          <p:nvPr/>
        </p:nvSpPr>
        <p:spPr>
          <a:xfrm>
            <a:off x="3262532" y="347708"/>
            <a:ext cx="5666936" cy="646331"/>
          </a:xfrm>
          <a:prstGeom prst="rect">
            <a:avLst/>
          </a:prstGeom>
        </p:spPr>
        <p:txBody>
          <a:bodyPr wrap="none">
            <a:spAutoFit/>
          </a:bodyPr>
          <a:lstStyle/>
          <a:p>
            <a:r>
              <a:rPr lang="ar-JO" sz="3600" b="1" dirty="0">
                <a:solidFill>
                  <a:srgbClr val="FFC000">
                    <a:lumMod val="50000"/>
                  </a:srgbClr>
                </a:solidFill>
                <a:latin typeface="Calibri" panose="020F0502020204030204" pitchFamily="34" charset="0"/>
                <a:ea typeface="+mj-ea"/>
                <a:cs typeface="Calibri" panose="020F0502020204030204" pitchFamily="34" charset="0"/>
              </a:rPr>
              <a:t>مميزات نموذج التميز الاردني الجديد</a:t>
            </a:r>
            <a:endParaRPr lang="en-US" dirty="0"/>
          </a:p>
        </p:txBody>
      </p:sp>
    </p:spTree>
    <p:extLst>
      <p:ext uri="{BB962C8B-B14F-4D97-AF65-F5344CB8AC3E}">
        <p14:creationId xmlns:p14="http://schemas.microsoft.com/office/powerpoint/2010/main" val="422190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04" y="220616"/>
            <a:ext cx="2290916" cy="797239"/>
          </a:xfrm>
          <a:prstGeom prst="rect">
            <a:avLst/>
          </a:prstGeom>
        </p:spPr>
      </p:pic>
      <p:sp>
        <p:nvSpPr>
          <p:cNvPr id="4" name="Title 1"/>
          <p:cNvSpPr>
            <a:spLocks noGrp="1"/>
          </p:cNvSpPr>
          <p:nvPr>
            <p:ph type="title"/>
          </p:nvPr>
        </p:nvSpPr>
        <p:spPr>
          <a:xfrm>
            <a:off x="846112" y="269569"/>
            <a:ext cx="10018295" cy="1068791"/>
          </a:xfrm>
        </p:spPr>
        <p:txBody>
          <a:bodyPr>
            <a:normAutofit/>
          </a:bodyPr>
          <a:lstStyle/>
          <a:p>
            <a:pPr algn="ctr" rtl="1"/>
            <a:r>
              <a:rPr lang="ar-JO" sz="2800" b="1" dirty="0">
                <a:solidFill>
                  <a:schemeClr val="accent4">
                    <a:lumMod val="50000"/>
                  </a:schemeClr>
                </a:solidFill>
                <a:latin typeface="+mn-lt"/>
                <a:ea typeface="+mn-ea"/>
                <a:cs typeface="+mn-cs"/>
              </a:rPr>
              <a:t>نموذج التميز الأردني الجديد </a:t>
            </a:r>
            <a:endParaRPr lang="en-US" sz="2800" b="1" dirty="0">
              <a:solidFill>
                <a:srgbClr val="FF0000"/>
              </a:solidFill>
              <a:latin typeface="+mn-lt"/>
              <a:ea typeface="+mn-ea"/>
              <a:cs typeface="+mn-cs"/>
            </a:endParaRPr>
          </a:p>
        </p:txBody>
      </p:sp>
      <p:grpSp>
        <p:nvGrpSpPr>
          <p:cNvPr id="6" name="Group 5"/>
          <p:cNvGrpSpPr/>
          <p:nvPr/>
        </p:nvGrpSpPr>
        <p:grpSpPr>
          <a:xfrm>
            <a:off x="727103" y="2261508"/>
            <a:ext cx="2088948" cy="839877"/>
            <a:chOff x="7342279" y="492146"/>
            <a:chExt cx="2224083" cy="1334452"/>
          </a:xfrm>
          <a:scene3d>
            <a:camera prst="orthographicFront">
              <a:rot lat="0" lon="0" rev="0"/>
            </a:camera>
            <a:lightRig rig="contrasting" dir="t">
              <a:rot lat="0" lon="0" rev="1200000"/>
            </a:lightRig>
          </a:scene3d>
        </p:grpSpPr>
        <p:sp>
          <p:nvSpPr>
            <p:cNvPr id="7" name="Rectangle 6"/>
            <p:cNvSpPr/>
            <p:nvPr/>
          </p:nvSpPr>
          <p:spPr>
            <a:xfrm>
              <a:off x="7342279" y="492148"/>
              <a:ext cx="2224083" cy="1334450"/>
            </a:xfrm>
            <a:prstGeom prst="rect">
              <a:avLst/>
            </a:prstGeom>
            <a:solidFill>
              <a:srgbClr val="570009"/>
            </a:solidFill>
            <a:effectLst>
              <a:glow rad="228600">
                <a:schemeClr val="accent3">
                  <a:satMod val="175000"/>
                  <a:alpha val="40000"/>
                </a:schemeClr>
              </a:glow>
            </a:effectLst>
            <a:sp3d contourW="19050" prstMaterial="metal">
              <a:bevelT w="88900" h="203200"/>
              <a:bevelB w="165100" h="254000"/>
            </a:sp3d>
          </p:spPr>
          <p:style>
            <a:lnRef idx="0">
              <a:schemeClr val="lt1">
                <a:hueOff val="0"/>
                <a:satOff val="0"/>
                <a:lumOff val="0"/>
                <a:alphaOff val="0"/>
              </a:schemeClr>
            </a:lnRef>
            <a:fillRef idx="1">
              <a:scrgbClr r="0" g="0" b="0"/>
            </a:fillRef>
            <a:effectRef idx="2">
              <a:scrgbClr r="0" g="0" b="0"/>
            </a:effectRef>
            <a:fontRef idx="minor">
              <a:schemeClr val="lt1"/>
            </a:fontRef>
          </p:style>
        </p:sp>
        <p:sp>
          <p:nvSpPr>
            <p:cNvPr id="8" name="TextBox 7"/>
            <p:cNvSpPr txBox="1"/>
            <p:nvPr/>
          </p:nvSpPr>
          <p:spPr>
            <a:xfrm>
              <a:off x="7342279" y="492146"/>
              <a:ext cx="2140337" cy="11782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JO" sz="3200" dirty="0"/>
                <a:t>الترابط</a:t>
              </a:r>
              <a:endParaRPr lang="en-US" sz="5400" b="1" kern="1200" dirty="0">
                <a:latin typeface="Calibri" panose="020F0502020204030204" pitchFamily="34" charset="0"/>
                <a:cs typeface="Calibri" panose="020F0502020204030204" pitchFamily="34" charset="0"/>
              </a:endParaRPr>
            </a:p>
          </p:txBody>
        </p:sp>
      </p:grpSp>
      <p:sp>
        <p:nvSpPr>
          <p:cNvPr id="10" name="Rectangle 9"/>
          <p:cNvSpPr/>
          <p:nvPr/>
        </p:nvSpPr>
        <p:spPr>
          <a:xfrm>
            <a:off x="644142" y="5054886"/>
            <a:ext cx="2171908" cy="942807"/>
          </a:xfrm>
          <a:prstGeom prst="rect">
            <a:avLst/>
          </a:prstGeom>
          <a:solidFill>
            <a:schemeClr val="accent4">
              <a:lumMod val="75000"/>
            </a:schemeClr>
          </a:solidFill>
          <a:effectLst>
            <a:glow rad="228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rgbClr r="0" g="0" b="0"/>
          </a:effectRef>
          <a:fontRef idx="minor">
            <a:schemeClr val="lt1"/>
          </a:fontRef>
        </p:style>
        <p:txBody>
          <a:bodyPr/>
          <a:lstStyle/>
          <a:p>
            <a:pPr algn="ctr"/>
            <a:r>
              <a:rPr lang="ar-JO" sz="3200" dirty="0"/>
              <a:t>الشمولية</a:t>
            </a:r>
            <a:r>
              <a:rPr lang="ar-JO" dirty="0"/>
              <a:t> </a:t>
            </a:r>
            <a:endParaRPr lang="en-US" dirty="0"/>
          </a:p>
        </p:txBody>
      </p:sp>
      <p:grpSp>
        <p:nvGrpSpPr>
          <p:cNvPr id="12" name="Group 11"/>
          <p:cNvGrpSpPr/>
          <p:nvPr/>
        </p:nvGrpSpPr>
        <p:grpSpPr>
          <a:xfrm>
            <a:off x="727103" y="3762538"/>
            <a:ext cx="2088947" cy="839876"/>
            <a:chOff x="7342279" y="492148"/>
            <a:chExt cx="2224083" cy="1334450"/>
          </a:xfrm>
          <a:solidFill>
            <a:schemeClr val="tx1">
              <a:lumMod val="65000"/>
              <a:lumOff val="35000"/>
            </a:schemeClr>
          </a:solidFill>
          <a:scene3d>
            <a:camera prst="orthographicFront">
              <a:rot lat="0" lon="0" rev="0"/>
            </a:camera>
            <a:lightRig rig="contrasting" dir="t">
              <a:rot lat="0" lon="0" rev="1200000"/>
            </a:lightRig>
          </a:scene3d>
        </p:grpSpPr>
        <p:sp>
          <p:nvSpPr>
            <p:cNvPr id="13" name="Rectangle 12"/>
            <p:cNvSpPr/>
            <p:nvPr/>
          </p:nvSpPr>
          <p:spPr>
            <a:xfrm>
              <a:off x="7342279" y="492148"/>
              <a:ext cx="2224083" cy="1334450"/>
            </a:xfrm>
            <a:prstGeom prst="rect">
              <a:avLst/>
            </a:prstGeom>
            <a:grpFill/>
            <a:effectLst>
              <a:glow rad="228600">
                <a:schemeClr val="accent3">
                  <a:satMod val="175000"/>
                  <a:alpha val="40000"/>
                </a:schemeClr>
              </a:glow>
            </a:effectLst>
            <a:sp3d contourW="19050" prstMaterial="metal">
              <a:bevelT w="88900" h="203200"/>
              <a:bevelB w="165100" h="254000"/>
            </a:sp3d>
          </p:spPr>
          <p:style>
            <a:lnRef idx="0">
              <a:schemeClr val="lt1">
                <a:hueOff val="0"/>
                <a:satOff val="0"/>
                <a:lumOff val="0"/>
                <a:alphaOff val="0"/>
              </a:schemeClr>
            </a:lnRef>
            <a:fillRef idx="1">
              <a:scrgbClr r="0" g="0" b="0"/>
            </a:fillRef>
            <a:effectRef idx="2">
              <a:scrgbClr r="0" g="0" b="0"/>
            </a:effectRef>
            <a:fontRef idx="minor">
              <a:schemeClr val="lt1"/>
            </a:fontRef>
          </p:style>
        </p:sp>
        <p:sp>
          <p:nvSpPr>
            <p:cNvPr id="14" name="TextBox 13"/>
            <p:cNvSpPr txBox="1"/>
            <p:nvPr/>
          </p:nvSpPr>
          <p:spPr>
            <a:xfrm>
              <a:off x="7392415" y="607890"/>
              <a:ext cx="2075451" cy="117822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JO" sz="3200" dirty="0"/>
                <a:t>الحداثة والتجديد</a:t>
              </a:r>
              <a:endParaRPr lang="en-US" sz="5400" b="1" kern="1200" dirty="0">
                <a:latin typeface="Calibri" panose="020F0502020204030204" pitchFamily="34" charset="0"/>
                <a:cs typeface="Calibri" panose="020F0502020204030204" pitchFamily="34" charset="0"/>
              </a:endParaRPr>
            </a:p>
          </p:txBody>
        </p:sp>
      </p:grpSp>
      <p:grpSp>
        <p:nvGrpSpPr>
          <p:cNvPr id="15" name="Group 14"/>
          <p:cNvGrpSpPr/>
          <p:nvPr/>
        </p:nvGrpSpPr>
        <p:grpSpPr>
          <a:xfrm>
            <a:off x="8626073" y="2235823"/>
            <a:ext cx="2088948" cy="839877"/>
            <a:chOff x="7342279" y="492146"/>
            <a:chExt cx="2224083" cy="1334452"/>
          </a:xfrm>
          <a:solidFill>
            <a:schemeClr val="accent4">
              <a:lumMod val="75000"/>
            </a:schemeClr>
          </a:solidFill>
          <a:scene3d>
            <a:camera prst="orthographicFront">
              <a:rot lat="0" lon="0" rev="0"/>
            </a:camera>
            <a:lightRig rig="contrasting" dir="t">
              <a:rot lat="0" lon="0" rev="1200000"/>
            </a:lightRig>
          </a:scene3d>
        </p:grpSpPr>
        <p:sp>
          <p:nvSpPr>
            <p:cNvPr id="16" name="Rectangle 15"/>
            <p:cNvSpPr/>
            <p:nvPr/>
          </p:nvSpPr>
          <p:spPr>
            <a:xfrm>
              <a:off x="7342279" y="492148"/>
              <a:ext cx="2224083" cy="1334450"/>
            </a:xfrm>
            <a:prstGeom prst="rect">
              <a:avLst/>
            </a:prstGeom>
            <a:grpFill/>
            <a:effectLst>
              <a:glow rad="228600">
                <a:schemeClr val="accent3">
                  <a:satMod val="175000"/>
                  <a:alpha val="40000"/>
                </a:schemeClr>
              </a:glow>
            </a:effectLst>
            <a:sp3d contourW="19050" prstMaterial="metal">
              <a:bevelT w="88900" h="203200"/>
              <a:bevelB w="165100" h="254000"/>
            </a:sp3d>
          </p:spPr>
          <p:style>
            <a:lnRef idx="0">
              <a:schemeClr val="lt1">
                <a:hueOff val="0"/>
                <a:satOff val="0"/>
                <a:lumOff val="0"/>
                <a:alphaOff val="0"/>
              </a:schemeClr>
            </a:lnRef>
            <a:fillRef idx="1">
              <a:scrgbClr r="0" g="0" b="0"/>
            </a:fillRef>
            <a:effectRef idx="2">
              <a:scrgbClr r="0" g="0" b="0"/>
            </a:effectRef>
            <a:fontRef idx="minor">
              <a:schemeClr val="lt1"/>
            </a:fontRef>
          </p:style>
        </p:sp>
        <p:sp>
          <p:nvSpPr>
            <p:cNvPr id="17" name="TextBox 16"/>
            <p:cNvSpPr txBox="1"/>
            <p:nvPr/>
          </p:nvSpPr>
          <p:spPr>
            <a:xfrm>
              <a:off x="7342279" y="492146"/>
              <a:ext cx="2224083" cy="133445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JO" sz="3200" dirty="0"/>
                <a:t>الخصوصية الاردنية</a:t>
              </a:r>
              <a:endParaRPr lang="en-US" sz="5400" b="1" kern="1200" dirty="0">
                <a:latin typeface="Calibri" panose="020F0502020204030204" pitchFamily="34" charset="0"/>
                <a:cs typeface="Calibri" panose="020F0502020204030204" pitchFamily="34" charset="0"/>
              </a:endParaRPr>
            </a:p>
          </p:txBody>
        </p:sp>
      </p:grpSp>
      <p:grpSp>
        <p:nvGrpSpPr>
          <p:cNvPr id="18" name="Group 17"/>
          <p:cNvGrpSpPr/>
          <p:nvPr/>
        </p:nvGrpSpPr>
        <p:grpSpPr>
          <a:xfrm>
            <a:off x="8744060" y="5343773"/>
            <a:ext cx="2088948" cy="839877"/>
            <a:chOff x="7342279" y="492146"/>
            <a:chExt cx="2224083" cy="1334452"/>
          </a:xfrm>
          <a:scene3d>
            <a:camera prst="orthographicFront">
              <a:rot lat="0" lon="0" rev="0"/>
            </a:camera>
            <a:lightRig rig="contrasting" dir="t">
              <a:rot lat="0" lon="0" rev="1200000"/>
            </a:lightRig>
          </a:scene3d>
        </p:grpSpPr>
        <p:sp>
          <p:nvSpPr>
            <p:cNvPr id="19" name="Rectangle 18"/>
            <p:cNvSpPr/>
            <p:nvPr/>
          </p:nvSpPr>
          <p:spPr>
            <a:xfrm>
              <a:off x="7342279" y="492148"/>
              <a:ext cx="2224083" cy="1334450"/>
            </a:xfrm>
            <a:prstGeom prst="rect">
              <a:avLst/>
            </a:prstGeom>
            <a:solidFill>
              <a:srgbClr val="570009"/>
            </a:solidFill>
            <a:effectLst>
              <a:glow rad="228600">
                <a:schemeClr val="accent3">
                  <a:satMod val="175000"/>
                  <a:alpha val="40000"/>
                </a:schemeClr>
              </a:glow>
            </a:effectLst>
            <a:sp3d contourW="19050" prstMaterial="metal">
              <a:bevelT w="88900" h="203200"/>
              <a:bevelB w="165100" h="254000"/>
            </a:sp3d>
          </p:spPr>
          <p:style>
            <a:lnRef idx="0">
              <a:schemeClr val="lt1">
                <a:hueOff val="0"/>
                <a:satOff val="0"/>
                <a:lumOff val="0"/>
                <a:alphaOff val="0"/>
              </a:schemeClr>
            </a:lnRef>
            <a:fillRef idx="1">
              <a:scrgbClr r="0" g="0" b="0"/>
            </a:fillRef>
            <a:effectRef idx="2">
              <a:scrgbClr r="0" g="0" b="0"/>
            </a:effectRef>
            <a:fontRef idx="minor">
              <a:schemeClr val="lt1"/>
            </a:fontRef>
          </p:style>
        </p:sp>
        <p:sp>
          <p:nvSpPr>
            <p:cNvPr id="20" name="TextBox 19"/>
            <p:cNvSpPr txBox="1"/>
            <p:nvPr/>
          </p:nvSpPr>
          <p:spPr>
            <a:xfrm>
              <a:off x="7342279" y="492146"/>
              <a:ext cx="2140337" cy="11782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JO" sz="3200" dirty="0"/>
                <a:t>التشاركية</a:t>
              </a:r>
              <a:endParaRPr lang="en-US" sz="5400" b="1" kern="1200" dirty="0">
                <a:latin typeface="Calibri" panose="020F0502020204030204" pitchFamily="34" charset="0"/>
                <a:cs typeface="Calibri" panose="020F0502020204030204" pitchFamily="34" charset="0"/>
              </a:endParaRPr>
            </a:p>
          </p:txBody>
        </p:sp>
      </p:grpSp>
      <p:grpSp>
        <p:nvGrpSpPr>
          <p:cNvPr id="21" name="Group 20"/>
          <p:cNvGrpSpPr/>
          <p:nvPr/>
        </p:nvGrpSpPr>
        <p:grpSpPr>
          <a:xfrm>
            <a:off x="8665402" y="3973163"/>
            <a:ext cx="2088948" cy="839877"/>
            <a:chOff x="7342279" y="492146"/>
            <a:chExt cx="2224083" cy="1334452"/>
          </a:xfrm>
          <a:solidFill>
            <a:schemeClr val="tx1">
              <a:lumMod val="65000"/>
              <a:lumOff val="35000"/>
            </a:schemeClr>
          </a:solidFill>
          <a:scene3d>
            <a:camera prst="orthographicFront">
              <a:rot lat="0" lon="0" rev="0"/>
            </a:camera>
            <a:lightRig rig="contrasting" dir="t">
              <a:rot lat="0" lon="0" rev="1200000"/>
            </a:lightRig>
          </a:scene3d>
        </p:grpSpPr>
        <p:sp>
          <p:nvSpPr>
            <p:cNvPr id="22" name="Rectangle 21"/>
            <p:cNvSpPr/>
            <p:nvPr/>
          </p:nvSpPr>
          <p:spPr>
            <a:xfrm>
              <a:off x="7342279" y="492148"/>
              <a:ext cx="2224083" cy="1334450"/>
            </a:xfrm>
            <a:prstGeom prst="rect">
              <a:avLst/>
            </a:prstGeom>
            <a:grpFill/>
            <a:effectLst>
              <a:glow rad="228600">
                <a:schemeClr val="accent3">
                  <a:satMod val="175000"/>
                  <a:alpha val="40000"/>
                </a:schemeClr>
              </a:glow>
            </a:effectLst>
            <a:sp3d contourW="19050" prstMaterial="metal">
              <a:bevelT w="88900" h="203200"/>
              <a:bevelB w="165100" h="254000"/>
            </a:sp3d>
          </p:spPr>
          <p:style>
            <a:lnRef idx="0">
              <a:schemeClr val="lt1">
                <a:hueOff val="0"/>
                <a:satOff val="0"/>
                <a:lumOff val="0"/>
                <a:alphaOff val="0"/>
              </a:schemeClr>
            </a:lnRef>
            <a:fillRef idx="1">
              <a:scrgbClr r="0" g="0" b="0"/>
            </a:fillRef>
            <a:effectRef idx="2">
              <a:scrgbClr r="0" g="0" b="0"/>
            </a:effectRef>
            <a:fontRef idx="minor">
              <a:schemeClr val="lt1"/>
            </a:fontRef>
          </p:style>
        </p:sp>
        <p:sp>
          <p:nvSpPr>
            <p:cNvPr id="23" name="TextBox 22"/>
            <p:cNvSpPr txBox="1"/>
            <p:nvPr/>
          </p:nvSpPr>
          <p:spPr>
            <a:xfrm>
              <a:off x="7342279" y="492146"/>
              <a:ext cx="2140337" cy="117822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JO" sz="2400" dirty="0"/>
                <a:t>التحسين والتطوير المرحلي</a:t>
              </a:r>
              <a:endParaRPr lang="en-US" sz="4400" b="1" kern="1200" dirty="0">
                <a:latin typeface="Calibri" panose="020F0502020204030204" pitchFamily="34" charset="0"/>
                <a:cs typeface="Calibri" panose="020F0502020204030204" pitchFamily="34" charset="0"/>
              </a:endParaRPr>
            </a:p>
          </p:txBody>
        </p:sp>
      </p:grpSp>
      <p:pic>
        <p:nvPicPr>
          <p:cNvPr id="24" name="Picture 23">
            <a:extLst>
              <a:ext uri="{FF2B5EF4-FFF2-40B4-BE49-F238E27FC236}">
                <a16:creationId xmlns:a16="http://schemas.microsoft.com/office/drawing/2014/main" id="{28AE603B-ECBA-1BA0-1459-FF8742C444CD}"/>
              </a:ext>
            </a:extLst>
          </p:cNvPr>
          <p:cNvPicPr>
            <a:picLocks noChangeAspect="1"/>
          </p:cNvPicPr>
          <p:nvPr/>
        </p:nvPicPr>
        <p:blipFill>
          <a:blip r:embed="rId3"/>
          <a:stretch>
            <a:fillRect/>
          </a:stretch>
        </p:blipFill>
        <p:spPr>
          <a:xfrm>
            <a:off x="3202159" y="1659833"/>
            <a:ext cx="4919270" cy="4205410"/>
          </a:xfrm>
          <a:prstGeom prst="rect">
            <a:avLst/>
          </a:prstGeom>
        </p:spPr>
      </p:pic>
    </p:spTree>
    <p:extLst>
      <p:ext uri="{BB962C8B-B14F-4D97-AF65-F5344CB8AC3E}">
        <p14:creationId xmlns:p14="http://schemas.microsoft.com/office/powerpoint/2010/main" val="1349943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650" y="128855"/>
            <a:ext cx="7484558" cy="1137256"/>
          </a:xfrm>
        </p:spPr>
        <p:txBody>
          <a:bodyPr>
            <a:normAutofit fontScale="90000"/>
          </a:bodyPr>
          <a:lstStyle/>
          <a:p>
            <a:pPr algn="ctr" rtl="1">
              <a:lnSpc>
                <a:spcPct val="100000"/>
              </a:lnSpc>
              <a:spcBef>
                <a:spcPts val="0"/>
              </a:spcBef>
            </a:pPr>
            <a:r>
              <a:rPr lang="ar-JO" sz="3600" b="1" dirty="0">
                <a:solidFill>
                  <a:schemeClr val="accent4">
                    <a:lumMod val="50000"/>
                  </a:schemeClr>
                </a:solidFill>
                <a:latin typeface="Calibri" panose="020F0502020204030204" pitchFamily="34" charset="0"/>
                <a:cs typeface="Calibri" panose="020F0502020204030204" pitchFamily="34" charset="0"/>
              </a:rPr>
              <a:t>نموذج العمل وخصوصية الجهة، على ماذا نركز؟</a:t>
            </a:r>
            <a:endParaRPr lang="en-US" sz="3600" b="1" dirty="0">
              <a:solidFill>
                <a:schemeClr val="accent4">
                  <a:lumMod val="50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588577" y="1825625"/>
            <a:ext cx="3765222" cy="4351338"/>
          </a:xfrm>
        </p:spPr>
        <p:txBody>
          <a:bodyPr>
            <a:normAutofit/>
          </a:bodyPr>
          <a:lstStyle/>
          <a:p>
            <a:pPr algn="ctr" rtl="1"/>
            <a:r>
              <a:rPr lang="en-US" b="1" dirty="0">
                <a:latin typeface="Calibri" panose="020F0502020204030204" pitchFamily="34" charset="0"/>
                <a:ea typeface="+mj-ea"/>
                <a:cs typeface="Calibri" panose="020F0502020204030204" pitchFamily="34" charset="0"/>
              </a:rPr>
              <a:t>G-G</a:t>
            </a:r>
          </a:p>
          <a:p>
            <a:pPr>
              <a:lnSpc>
                <a:spcPct val="100000"/>
              </a:lnSpc>
            </a:pPr>
            <a:r>
              <a:rPr lang="ar-JO" sz="2400" dirty="0">
                <a:latin typeface="Calibri" panose="020F0502020204030204" pitchFamily="34" charset="0"/>
                <a:ea typeface="+mj-ea"/>
                <a:cs typeface="Calibri" panose="020F0502020204030204" pitchFamily="34" charset="0"/>
              </a:rPr>
              <a:t>لا وجود لمفهوم الخدمات</a:t>
            </a:r>
          </a:p>
          <a:p>
            <a:pPr>
              <a:lnSpc>
                <a:spcPct val="100000"/>
              </a:lnSpc>
            </a:pPr>
            <a:r>
              <a:rPr lang="ar-JO" sz="2400" dirty="0">
                <a:latin typeface="Calibri" panose="020F0502020204030204" pitchFamily="34" charset="0"/>
                <a:ea typeface="+mj-ea"/>
                <a:cs typeface="Calibri" panose="020F0502020204030204" pitchFamily="34" charset="0"/>
              </a:rPr>
              <a:t>الشراكات أساسية</a:t>
            </a:r>
          </a:p>
          <a:p>
            <a:pPr>
              <a:lnSpc>
                <a:spcPct val="100000"/>
              </a:lnSpc>
            </a:pPr>
            <a:r>
              <a:rPr lang="ar-JO" sz="2400" dirty="0">
                <a:latin typeface="Calibri" panose="020F0502020204030204" pitchFamily="34" charset="0"/>
                <a:ea typeface="+mj-ea"/>
                <a:cs typeface="Calibri" panose="020F0502020204030204" pitchFamily="34" charset="0"/>
              </a:rPr>
              <a:t>النتائج في العادة وطنية </a:t>
            </a:r>
          </a:p>
          <a:p>
            <a:pPr>
              <a:lnSpc>
                <a:spcPct val="100000"/>
              </a:lnSpc>
            </a:pPr>
            <a:r>
              <a:rPr lang="ar-JO" sz="2400" dirty="0">
                <a:latin typeface="Calibri" panose="020F0502020204030204" pitchFamily="34" charset="0"/>
                <a:ea typeface="+mj-ea"/>
                <a:cs typeface="Calibri" panose="020F0502020204030204" pitchFamily="34" charset="0"/>
              </a:rPr>
              <a:t>الاهتمام برسم السياسات والاستراتيجيات</a:t>
            </a:r>
          </a:p>
          <a:p>
            <a:pPr>
              <a:lnSpc>
                <a:spcPct val="100000"/>
              </a:lnSpc>
            </a:pPr>
            <a:r>
              <a:rPr lang="ar-JO" sz="2400" dirty="0">
                <a:latin typeface="Calibri" panose="020F0502020204030204" pitchFamily="34" charset="0"/>
                <a:ea typeface="+mj-ea"/>
                <a:cs typeface="Calibri" panose="020F0502020204030204" pitchFamily="34" charset="0"/>
              </a:rPr>
              <a:t> الإبداع</a:t>
            </a:r>
          </a:p>
          <a:p>
            <a:pPr>
              <a:lnSpc>
                <a:spcPct val="100000"/>
              </a:lnSpc>
            </a:pPr>
            <a:r>
              <a:rPr lang="ar-JO" sz="2400" dirty="0">
                <a:latin typeface="Calibri" panose="020F0502020204030204" pitchFamily="34" charset="0"/>
                <a:ea typeface="+mj-ea"/>
                <a:cs typeface="Calibri" panose="020F0502020204030204" pitchFamily="34" charset="0"/>
              </a:rPr>
              <a:t>الموارد المعرفية</a:t>
            </a:r>
            <a:endParaRPr lang="en-US" sz="2400" dirty="0">
              <a:latin typeface="Calibri" panose="020F0502020204030204" pitchFamily="34" charset="0"/>
              <a:ea typeface="+mj-ea"/>
              <a:cs typeface="Calibri" panose="020F0502020204030204" pitchFamily="34" charset="0"/>
            </a:endParaRPr>
          </a:p>
        </p:txBody>
      </p:sp>
      <p:sp>
        <p:nvSpPr>
          <p:cNvPr id="4" name="Content Placeholder 2"/>
          <p:cNvSpPr txBox="1">
            <a:spLocks/>
          </p:cNvSpPr>
          <p:nvPr/>
        </p:nvSpPr>
        <p:spPr>
          <a:xfrm>
            <a:off x="3930978" y="1825625"/>
            <a:ext cx="394590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en-US" b="1" dirty="0">
                <a:latin typeface="Calibri" panose="020F0502020204030204" pitchFamily="34" charset="0"/>
                <a:ea typeface="+mj-ea"/>
                <a:cs typeface="Calibri" panose="020F0502020204030204" pitchFamily="34" charset="0"/>
              </a:rPr>
              <a:t>G-C</a:t>
            </a:r>
            <a:endParaRPr lang="ar-JO" b="1" dirty="0">
              <a:latin typeface="Calibri" panose="020F0502020204030204" pitchFamily="34" charset="0"/>
              <a:ea typeface="+mj-ea"/>
              <a:cs typeface="Calibri" panose="020F0502020204030204" pitchFamily="34" charset="0"/>
            </a:endParaRPr>
          </a:p>
          <a:p>
            <a:pPr algn="r" rtl="1">
              <a:lnSpc>
                <a:spcPct val="100000"/>
              </a:lnSpc>
            </a:pPr>
            <a:r>
              <a:rPr lang="ar-JO" sz="2400" dirty="0">
                <a:latin typeface="Calibri" panose="020F0502020204030204" pitchFamily="34" charset="0"/>
                <a:ea typeface="+mj-ea"/>
                <a:cs typeface="Calibri" panose="020F0502020204030204" pitchFamily="34" charset="0"/>
              </a:rPr>
              <a:t>محور الاهتمام المواطن والخدمات</a:t>
            </a:r>
          </a:p>
          <a:p>
            <a:pPr algn="r" rtl="1">
              <a:lnSpc>
                <a:spcPct val="100000"/>
              </a:lnSpc>
            </a:pPr>
            <a:r>
              <a:rPr lang="ar-JO" sz="2400" dirty="0">
                <a:latin typeface="Calibri" panose="020F0502020204030204" pitchFamily="34" charset="0"/>
                <a:ea typeface="+mj-ea"/>
                <a:cs typeface="Calibri" panose="020F0502020204030204" pitchFamily="34" charset="0"/>
              </a:rPr>
              <a:t>العينة الممثلة</a:t>
            </a:r>
          </a:p>
          <a:p>
            <a:pPr algn="r" rtl="1">
              <a:lnSpc>
                <a:spcPct val="100000"/>
              </a:lnSpc>
            </a:pPr>
            <a:r>
              <a:rPr lang="ar-JO" sz="2400" dirty="0">
                <a:latin typeface="Calibri" panose="020F0502020204030204" pitchFamily="34" charset="0"/>
                <a:ea typeface="+mj-ea"/>
                <a:cs typeface="Calibri" panose="020F0502020204030204" pitchFamily="34" charset="0"/>
              </a:rPr>
              <a:t>إستغلال الموارد</a:t>
            </a:r>
          </a:p>
          <a:p>
            <a:pPr algn="r" rtl="1">
              <a:lnSpc>
                <a:spcPct val="100000"/>
              </a:lnSpc>
            </a:pPr>
            <a:r>
              <a:rPr lang="ar-JO" sz="2400" dirty="0">
                <a:latin typeface="Calibri" panose="020F0502020204030204" pitchFamily="34" charset="0"/>
                <a:ea typeface="+mj-ea"/>
                <a:cs typeface="Calibri" panose="020F0502020204030204" pitchFamily="34" charset="0"/>
              </a:rPr>
              <a:t>رضا متلقي الخدمة </a:t>
            </a:r>
          </a:p>
          <a:p>
            <a:pPr algn="r" rtl="1">
              <a:lnSpc>
                <a:spcPct val="100000"/>
              </a:lnSpc>
            </a:pPr>
            <a:r>
              <a:rPr lang="ar-JO" sz="2400" dirty="0">
                <a:latin typeface="Calibri" panose="020F0502020204030204" pitchFamily="34" charset="0"/>
                <a:ea typeface="+mj-ea"/>
                <a:cs typeface="Calibri" panose="020F0502020204030204" pitchFamily="34" charset="0"/>
              </a:rPr>
              <a:t>الاهتمام بالخطط التشغيلية</a:t>
            </a:r>
          </a:p>
          <a:p>
            <a:pPr algn="r" rtl="1">
              <a:lnSpc>
                <a:spcPct val="100000"/>
              </a:lnSpc>
            </a:pPr>
            <a:r>
              <a:rPr lang="ar-JO" sz="2400" dirty="0">
                <a:latin typeface="Calibri" panose="020F0502020204030204" pitchFamily="34" charset="0"/>
                <a:ea typeface="+mj-ea"/>
                <a:cs typeface="Calibri" panose="020F0502020204030204" pitchFamily="34" charset="0"/>
              </a:rPr>
              <a:t>الإبداع</a:t>
            </a:r>
          </a:p>
          <a:p>
            <a:pPr algn="r" rtl="1">
              <a:lnSpc>
                <a:spcPct val="100000"/>
              </a:lnSpc>
            </a:pPr>
            <a:r>
              <a:rPr lang="ar-JO" sz="2400" dirty="0">
                <a:latin typeface="Calibri" panose="020F0502020204030204" pitchFamily="34" charset="0"/>
                <a:ea typeface="+mj-ea"/>
                <a:cs typeface="Calibri" panose="020F0502020204030204" pitchFamily="34" charset="0"/>
              </a:rPr>
              <a:t>الموارد التقنية</a:t>
            </a:r>
            <a:endParaRPr lang="en-US" sz="2400" dirty="0">
              <a:latin typeface="Calibri" panose="020F0502020204030204" pitchFamily="34" charset="0"/>
              <a:ea typeface="+mj-ea"/>
              <a:cs typeface="Calibri" panose="020F0502020204030204" pitchFamily="34" charset="0"/>
            </a:endParaRPr>
          </a:p>
          <a:p>
            <a:pPr algn="ctr" rtl="1"/>
            <a:endParaRPr lang="en-US" dirty="0">
              <a:latin typeface="Sakkal Majalla" pitchFamily="2" charset="-78"/>
              <a:cs typeface="Sakkal Majalla" pitchFamily="2" charset="-78"/>
            </a:endParaRPr>
          </a:p>
        </p:txBody>
      </p:sp>
      <p:sp>
        <p:nvSpPr>
          <p:cNvPr id="5" name="Content Placeholder 2"/>
          <p:cNvSpPr txBox="1">
            <a:spLocks/>
          </p:cNvSpPr>
          <p:nvPr/>
        </p:nvSpPr>
        <p:spPr>
          <a:xfrm>
            <a:off x="944252" y="1825625"/>
            <a:ext cx="28641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en-US" b="1" dirty="0">
                <a:latin typeface="Calibri" panose="020F0502020204030204" pitchFamily="34" charset="0"/>
                <a:ea typeface="+mj-ea"/>
                <a:cs typeface="Calibri" panose="020F0502020204030204" pitchFamily="34" charset="0"/>
              </a:rPr>
              <a:t>G-B</a:t>
            </a:r>
          </a:p>
          <a:p>
            <a:pPr algn="r" rtl="1"/>
            <a:r>
              <a:rPr lang="ar-JO" sz="2400" dirty="0">
                <a:latin typeface="Calibri" panose="020F0502020204030204" pitchFamily="34" charset="0"/>
                <a:ea typeface="+mj-ea"/>
                <a:cs typeface="Calibri" panose="020F0502020204030204" pitchFamily="34" charset="0"/>
              </a:rPr>
              <a:t>محور الاهتمام هو مؤسسات قطاع الاعمال </a:t>
            </a:r>
          </a:p>
          <a:p>
            <a:pPr algn="r" rtl="1"/>
            <a:r>
              <a:rPr lang="ar-JO" sz="2400" dirty="0">
                <a:latin typeface="Calibri" panose="020F0502020204030204" pitchFamily="34" charset="0"/>
                <a:ea typeface="+mj-ea"/>
                <a:cs typeface="Calibri" panose="020F0502020204030204" pitchFamily="34" charset="0"/>
              </a:rPr>
              <a:t>المساهمة في تعزيز التنافسية </a:t>
            </a:r>
          </a:p>
          <a:p>
            <a:pPr algn="r" rtl="1"/>
            <a:r>
              <a:rPr lang="ar-JO" sz="2400" dirty="0">
                <a:latin typeface="Calibri" panose="020F0502020204030204" pitchFamily="34" charset="0"/>
                <a:ea typeface="+mj-ea"/>
                <a:cs typeface="Calibri" panose="020F0502020204030204" pitchFamily="34" charset="0"/>
              </a:rPr>
              <a:t>الاهتمام بالخطط التشغيلية</a:t>
            </a:r>
          </a:p>
          <a:p>
            <a:pPr algn="r" rtl="1"/>
            <a:r>
              <a:rPr lang="ar-JO" sz="2400" dirty="0">
                <a:latin typeface="Calibri" panose="020F0502020204030204" pitchFamily="34" charset="0"/>
                <a:ea typeface="+mj-ea"/>
                <a:cs typeface="Calibri" panose="020F0502020204030204" pitchFamily="34" charset="0"/>
              </a:rPr>
              <a:t>الإبداع</a:t>
            </a:r>
          </a:p>
          <a:p>
            <a:pPr algn="r" rtl="1"/>
            <a:r>
              <a:rPr lang="ar-JO" sz="2400" dirty="0">
                <a:latin typeface="Calibri" panose="020F0502020204030204" pitchFamily="34" charset="0"/>
                <a:ea typeface="+mj-ea"/>
                <a:cs typeface="Calibri" panose="020F0502020204030204" pitchFamily="34" charset="0"/>
              </a:rPr>
              <a:t>الموارد التقنية</a:t>
            </a:r>
            <a:endParaRPr lang="en-US" sz="2400" dirty="0">
              <a:latin typeface="Calibri" panose="020F0502020204030204" pitchFamily="34" charset="0"/>
              <a:ea typeface="+mj-ea"/>
              <a:cs typeface="Calibri" panose="020F0502020204030204" pitchFamily="34" charset="0"/>
            </a:endParaRPr>
          </a:p>
          <a:p>
            <a:pPr algn="r" rtl="1"/>
            <a:endParaRPr lang="ar-JO" dirty="0">
              <a:latin typeface="Sakkal Majalla" pitchFamily="2" charset="-78"/>
              <a:cs typeface="Sakkal Majalla" pitchFamily="2" charset="-78"/>
            </a:endParaRPr>
          </a:p>
          <a:p>
            <a:pPr algn="r" rtl="1"/>
            <a:endParaRPr lang="ar-JO" dirty="0">
              <a:latin typeface="Sakkal Majalla" pitchFamily="2" charset="-78"/>
              <a:cs typeface="Sakkal Majalla" pitchFamily="2" charset="-78"/>
            </a:endParaRPr>
          </a:p>
          <a:p>
            <a:pPr algn="r" rtl="1"/>
            <a:endParaRPr lang="en-US" dirty="0">
              <a:latin typeface="Sakkal Majalla" pitchFamily="2" charset="-78"/>
              <a:cs typeface="Sakkal Majalla"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146" y="128855"/>
            <a:ext cx="1082359" cy="757413"/>
          </a:xfrm>
          <a:prstGeom prst="rect">
            <a:avLst/>
          </a:prstGeom>
        </p:spPr>
      </p:pic>
      <p:cxnSp>
        <p:nvCxnSpPr>
          <p:cNvPr id="8" name="Straight Connector 7"/>
          <p:cNvCxnSpPr/>
          <p:nvPr/>
        </p:nvCxnSpPr>
        <p:spPr>
          <a:xfrm>
            <a:off x="3888867" y="1937084"/>
            <a:ext cx="42111" cy="371775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918991" y="1825625"/>
            <a:ext cx="42111" cy="371775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983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solidFill>
                  <a:schemeClr val="accent4">
                    <a:lumMod val="50000"/>
                  </a:schemeClr>
                </a:solidFill>
                <a:latin typeface="Calibri" panose="020F0502020204030204"/>
              </a:rPr>
              <a:t>نموذج التميز الأردني الجديد</a:t>
            </a:r>
            <a:endParaRPr lang="en-US" dirty="0"/>
          </a:p>
        </p:txBody>
      </p:sp>
      <p:sp>
        <p:nvSpPr>
          <p:cNvPr id="14" name="Hexagon 13"/>
          <p:cNvSpPr/>
          <p:nvPr/>
        </p:nvSpPr>
        <p:spPr>
          <a:xfrm rot="5400000">
            <a:off x="6813829" y="2679440"/>
            <a:ext cx="2520000" cy="2160000"/>
          </a:xfrm>
          <a:prstGeom prst="hexagon">
            <a:avLst>
              <a:gd name="adj" fmla="val 25000"/>
              <a:gd name="vf" fmla="val 115470"/>
            </a:avLst>
          </a:prstGeom>
          <a:solidFill>
            <a:srgbClr val="5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endParaRPr lang="ar-JO" b="1" dirty="0">
              <a:latin typeface="Calibri" panose="020F0502020204030204" pitchFamily="34" charset="0"/>
              <a:cs typeface="Calibri" panose="020F0502020204030204" pitchFamily="34" charset="0"/>
            </a:endParaRPr>
          </a:p>
          <a:p>
            <a:endParaRPr lang="ar-JO" sz="500" b="1" dirty="0">
              <a:latin typeface="Calibri" panose="020F0502020204030204" pitchFamily="34" charset="0"/>
              <a:cs typeface="Calibri" panose="020F0502020204030204" pitchFamily="34" charset="0"/>
            </a:endParaRPr>
          </a:p>
          <a:p>
            <a:pPr>
              <a:tabLst>
                <a:tab pos="1169988" algn="l"/>
              </a:tabLst>
            </a:pPr>
            <a:endParaRPr lang="ar-JO" sz="1100" b="1" dirty="0">
              <a:latin typeface="Calibri" panose="020F0502020204030204" pitchFamily="34" charset="0"/>
              <a:cs typeface="Calibri" panose="020F0502020204030204" pitchFamily="34" charset="0"/>
            </a:endParaRPr>
          </a:p>
          <a:p>
            <a:pPr algn="r" rtl="1"/>
            <a:r>
              <a:rPr lang="ar-JO" sz="2400" b="1" dirty="0">
                <a:latin typeface="Calibri" panose="020F0502020204030204" pitchFamily="34" charset="0"/>
                <a:cs typeface="Calibri" panose="020F0502020204030204" pitchFamily="34" charset="0"/>
              </a:rPr>
              <a:t>مفاهيم التميز </a:t>
            </a:r>
            <a:endParaRPr lang="en-US" sz="2400" b="1" dirty="0">
              <a:latin typeface="Calibri" panose="020F0502020204030204" pitchFamily="34" charset="0"/>
              <a:cs typeface="Calibri" panose="020F0502020204030204" pitchFamily="34" charset="0"/>
            </a:endParaRPr>
          </a:p>
          <a:p>
            <a:endParaRPr lang="en-US" dirty="0"/>
          </a:p>
        </p:txBody>
      </p:sp>
      <p:sp>
        <p:nvSpPr>
          <p:cNvPr id="16" name="Hexagon 15"/>
          <p:cNvSpPr/>
          <p:nvPr/>
        </p:nvSpPr>
        <p:spPr>
          <a:xfrm rot="5400000">
            <a:off x="4358223" y="2679440"/>
            <a:ext cx="2520000" cy="2160000"/>
          </a:xfrm>
          <a:prstGeom prst="hexagon">
            <a:avLst>
              <a:gd name="adj" fmla="val 25000"/>
              <a:gd name="vf" fmla="val 115470"/>
            </a:avLst>
          </a:prstGeom>
          <a:solidFill>
            <a:schemeClr val="accent4">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endParaRPr lang="ar-JO" b="1" dirty="0">
              <a:solidFill>
                <a:schemeClr val="bg1"/>
              </a:solidFill>
              <a:latin typeface="Calibri" panose="020F0502020204030204" pitchFamily="34" charset="0"/>
              <a:cs typeface="Calibri" panose="020F0502020204030204" pitchFamily="34" charset="0"/>
            </a:endParaRPr>
          </a:p>
          <a:p>
            <a:endParaRPr lang="ar-JO" sz="200" b="1" dirty="0">
              <a:solidFill>
                <a:schemeClr val="bg1"/>
              </a:solidFill>
              <a:latin typeface="Calibri" panose="020F0502020204030204" pitchFamily="34" charset="0"/>
              <a:cs typeface="Calibri" panose="020F0502020204030204" pitchFamily="34" charset="0"/>
            </a:endParaRPr>
          </a:p>
          <a:p>
            <a:endParaRPr lang="ar-JO" sz="200" b="1" dirty="0">
              <a:solidFill>
                <a:schemeClr val="bg1"/>
              </a:solidFill>
              <a:latin typeface="Calibri" panose="020F0502020204030204" pitchFamily="34" charset="0"/>
              <a:cs typeface="Calibri" panose="020F0502020204030204" pitchFamily="34" charset="0"/>
            </a:endParaRPr>
          </a:p>
          <a:p>
            <a:endParaRPr lang="ar-JO" sz="200" b="1" dirty="0">
              <a:solidFill>
                <a:schemeClr val="bg1"/>
              </a:solidFill>
              <a:latin typeface="Calibri" panose="020F0502020204030204" pitchFamily="34" charset="0"/>
              <a:cs typeface="Calibri" panose="020F0502020204030204" pitchFamily="34" charset="0"/>
            </a:endParaRPr>
          </a:p>
          <a:p>
            <a:endParaRPr lang="ar-JO" sz="1100" b="1" dirty="0">
              <a:solidFill>
                <a:schemeClr val="bg1"/>
              </a:solidFill>
              <a:latin typeface="Calibri" panose="020F0502020204030204" pitchFamily="34" charset="0"/>
              <a:cs typeface="Calibri" panose="020F0502020204030204" pitchFamily="34" charset="0"/>
            </a:endParaRPr>
          </a:p>
          <a:p>
            <a:r>
              <a:rPr lang="ar-JO" sz="2400" b="1" dirty="0">
                <a:solidFill>
                  <a:schemeClr val="bg1"/>
                </a:solidFill>
                <a:latin typeface="Calibri" panose="020F0502020204030204" pitchFamily="34" charset="0"/>
                <a:cs typeface="Calibri" panose="020F0502020204030204" pitchFamily="34" charset="0"/>
              </a:rPr>
              <a:t>معايير التميز </a:t>
            </a:r>
            <a:endParaRPr lang="en-US" sz="2400" b="1" dirty="0">
              <a:solidFill>
                <a:schemeClr val="bg1"/>
              </a:solidFill>
              <a:latin typeface="Calibri" panose="020F0502020204030204" pitchFamily="34" charset="0"/>
              <a:cs typeface="Calibri" panose="020F0502020204030204" pitchFamily="34" charset="0"/>
            </a:endParaRPr>
          </a:p>
          <a:p>
            <a:endParaRPr lang="en-US" dirty="0">
              <a:solidFill>
                <a:schemeClr val="bg1"/>
              </a:solidFill>
            </a:endParaRPr>
          </a:p>
        </p:txBody>
      </p:sp>
      <p:sp>
        <p:nvSpPr>
          <p:cNvPr id="17" name="Hexagon 16"/>
          <p:cNvSpPr/>
          <p:nvPr/>
        </p:nvSpPr>
        <p:spPr>
          <a:xfrm rot="5400000">
            <a:off x="1902617" y="2679440"/>
            <a:ext cx="2520000" cy="2160000"/>
          </a:xfrm>
          <a:prstGeom prst="hexagon">
            <a:avLst>
              <a:gd name="adj" fmla="val 25000"/>
              <a:gd name="vf" fmla="val 115470"/>
            </a:avLst>
          </a:prstGeom>
          <a:solidFill>
            <a:schemeClr val="tx1">
              <a:lumMod val="65000"/>
              <a:lumOff val="3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endParaRPr lang="ar-JO" b="1" dirty="0">
              <a:latin typeface="Calibri" panose="020F0502020204030204" pitchFamily="34" charset="0"/>
              <a:cs typeface="Calibri" panose="020F0502020204030204" pitchFamily="34" charset="0"/>
            </a:endParaRPr>
          </a:p>
          <a:p>
            <a:endParaRPr lang="ar-JO" b="1" dirty="0">
              <a:latin typeface="Calibri" panose="020F0502020204030204" pitchFamily="34" charset="0"/>
              <a:cs typeface="Calibri" panose="020F0502020204030204" pitchFamily="34" charset="0"/>
            </a:endParaRPr>
          </a:p>
          <a:p>
            <a:r>
              <a:rPr lang="ar-JO" sz="2400" b="1" dirty="0">
                <a:latin typeface="Calibri" panose="020F0502020204030204" pitchFamily="34" charset="0"/>
                <a:cs typeface="Calibri" panose="020F0502020204030204" pitchFamily="34" charset="0"/>
              </a:rPr>
              <a:t>آلية التقييم</a:t>
            </a:r>
            <a:endParaRPr lang="en-US" sz="2400" b="1"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0052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solidFill>
                  <a:schemeClr val="accent4">
                    <a:lumMod val="50000"/>
                  </a:schemeClr>
                </a:solidFill>
                <a:latin typeface="Calibri" panose="020F0502020204030204"/>
              </a:rPr>
              <a:t>مفاهيم التميز</a:t>
            </a:r>
            <a:endParaRPr lang="en-US" dirty="0"/>
          </a:p>
        </p:txBody>
      </p:sp>
      <p:grpSp>
        <p:nvGrpSpPr>
          <p:cNvPr id="4" name="Group 3">
            <a:extLst>
              <a:ext uri="{FF2B5EF4-FFF2-40B4-BE49-F238E27FC236}">
                <a16:creationId xmlns:a16="http://schemas.microsoft.com/office/drawing/2014/main" id="{4E291A73-ADDB-4963-814A-3956E01A14F8}"/>
              </a:ext>
            </a:extLst>
          </p:cNvPr>
          <p:cNvGrpSpPr/>
          <p:nvPr/>
        </p:nvGrpSpPr>
        <p:grpSpPr>
          <a:xfrm>
            <a:off x="1205437" y="1567274"/>
            <a:ext cx="8712021" cy="4876917"/>
            <a:chOff x="-9708" y="932874"/>
            <a:chExt cx="11616030" cy="5816235"/>
          </a:xfrm>
        </p:grpSpPr>
        <p:grpSp>
          <p:nvGrpSpPr>
            <p:cNvPr id="5" name="Group 4">
              <a:extLst>
                <a:ext uri="{FF2B5EF4-FFF2-40B4-BE49-F238E27FC236}">
                  <a16:creationId xmlns:a16="http://schemas.microsoft.com/office/drawing/2014/main" id="{DA377897-1FDA-4178-B6D3-6D1EB249F5BA}"/>
                </a:ext>
              </a:extLst>
            </p:cNvPr>
            <p:cNvGrpSpPr/>
            <p:nvPr/>
          </p:nvGrpSpPr>
          <p:grpSpPr>
            <a:xfrm>
              <a:off x="3747135" y="1456648"/>
              <a:ext cx="4800055" cy="4800895"/>
              <a:chOff x="3695973" y="1456648"/>
              <a:chExt cx="4800055" cy="4800895"/>
            </a:xfrm>
          </p:grpSpPr>
          <p:grpSp>
            <p:nvGrpSpPr>
              <p:cNvPr id="14" name="Group 13">
                <a:extLst>
                  <a:ext uri="{FF2B5EF4-FFF2-40B4-BE49-F238E27FC236}">
                    <a16:creationId xmlns:a16="http://schemas.microsoft.com/office/drawing/2014/main" id="{ADA093E6-4245-4556-9D4E-7D8DA61B4DAC}"/>
                  </a:ext>
                </a:extLst>
              </p:cNvPr>
              <p:cNvGrpSpPr/>
              <p:nvPr/>
            </p:nvGrpSpPr>
            <p:grpSpPr>
              <a:xfrm>
                <a:off x="3695973" y="1456648"/>
                <a:ext cx="4800055" cy="4800895"/>
                <a:chOff x="3695973" y="1456648"/>
                <a:chExt cx="4800055" cy="4800895"/>
              </a:xfrm>
            </p:grpSpPr>
            <p:sp>
              <p:nvSpPr>
                <p:cNvPr id="23" name="Arrow: Pentagon 5">
                  <a:extLst>
                    <a:ext uri="{FF2B5EF4-FFF2-40B4-BE49-F238E27FC236}">
                      <a16:creationId xmlns:a16="http://schemas.microsoft.com/office/drawing/2014/main" id="{D8F822C5-780B-46EE-A245-B0548518E3B8}"/>
                    </a:ext>
                  </a:extLst>
                </p:cNvPr>
                <p:cNvSpPr/>
                <p:nvPr/>
              </p:nvSpPr>
              <p:spPr>
                <a:xfrm rot="16200000">
                  <a:off x="5500742" y="1592619"/>
                  <a:ext cx="1198867" cy="926926"/>
                </a:xfrm>
                <a:prstGeom prst="homePlate">
                  <a:avLst/>
                </a:prstGeom>
                <a:solidFill>
                  <a:srgbClr val="9A4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24" name="Arrow: Pentagon 7">
                  <a:extLst>
                    <a:ext uri="{FF2B5EF4-FFF2-40B4-BE49-F238E27FC236}">
                      <a16:creationId xmlns:a16="http://schemas.microsoft.com/office/drawing/2014/main" id="{11B550B1-DD85-4169-AEBE-14C829141262}"/>
                    </a:ext>
                  </a:extLst>
                </p:cNvPr>
                <p:cNvSpPr/>
                <p:nvPr/>
              </p:nvSpPr>
              <p:spPr>
                <a:xfrm rot="18770895">
                  <a:off x="6785703" y="2091845"/>
                  <a:ext cx="1198867" cy="926926"/>
                </a:xfrm>
                <a:prstGeom prst="homePlate">
                  <a:avLst/>
                </a:prstGeom>
                <a:solidFill>
                  <a:srgbClr val="57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25" name="Arrow: Pentagon 8">
                  <a:extLst>
                    <a:ext uri="{FF2B5EF4-FFF2-40B4-BE49-F238E27FC236}">
                      <a16:creationId xmlns:a16="http://schemas.microsoft.com/office/drawing/2014/main" id="{ABEAC1F4-E093-463A-8374-73B1C23D0A54}"/>
                    </a:ext>
                  </a:extLst>
                </p:cNvPr>
                <p:cNvSpPr/>
                <p:nvPr/>
              </p:nvSpPr>
              <p:spPr>
                <a:xfrm>
                  <a:off x="7297161" y="3376807"/>
                  <a:ext cx="1198867" cy="926926"/>
                </a:xfrm>
                <a:prstGeom prst="homePlate">
                  <a:avLst/>
                </a:prstGeom>
                <a:solidFill>
                  <a:srgbClr val="63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26" name="Arrow: Pentagon 9">
                  <a:extLst>
                    <a:ext uri="{FF2B5EF4-FFF2-40B4-BE49-F238E27FC236}">
                      <a16:creationId xmlns:a16="http://schemas.microsoft.com/office/drawing/2014/main" id="{D78A589C-12FC-457A-8A85-D4ACDCC26AD2}"/>
                    </a:ext>
                  </a:extLst>
                </p:cNvPr>
                <p:cNvSpPr/>
                <p:nvPr/>
              </p:nvSpPr>
              <p:spPr>
                <a:xfrm flipH="1">
                  <a:off x="3695973" y="3376807"/>
                  <a:ext cx="1198867" cy="926926"/>
                </a:xfrm>
                <a:prstGeom prst="homePlate">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27" name="Arrow: Pentagon 10">
                  <a:extLst>
                    <a:ext uri="{FF2B5EF4-FFF2-40B4-BE49-F238E27FC236}">
                      <a16:creationId xmlns:a16="http://schemas.microsoft.com/office/drawing/2014/main" id="{63710229-2958-4BE9-9B47-1D453DE4C728}"/>
                    </a:ext>
                  </a:extLst>
                </p:cNvPr>
                <p:cNvSpPr/>
                <p:nvPr/>
              </p:nvSpPr>
              <p:spPr>
                <a:xfrm rot="2644201" flipH="1">
                  <a:off x="4252751" y="2102879"/>
                  <a:ext cx="1198867" cy="926926"/>
                </a:xfrm>
                <a:prstGeom prst="homePlate">
                  <a:avLst/>
                </a:prstGeom>
                <a:solidFill>
                  <a:srgbClr val="4D4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28" name="Arrow: Pentagon 11">
                  <a:extLst>
                    <a:ext uri="{FF2B5EF4-FFF2-40B4-BE49-F238E27FC236}">
                      <a16:creationId xmlns:a16="http://schemas.microsoft.com/office/drawing/2014/main" id="{22EE7748-B3F8-4524-B8DB-1FC5F66E2369}"/>
                    </a:ext>
                  </a:extLst>
                </p:cNvPr>
                <p:cNvSpPr/>
                <p:nvPr/>
              </p:nvSpPr>
              <p:spPr>
                <a:xfrm rot="18806584" flipH="1">
                  <a:off x="4248398" y="4643759"/>
                  <a:ext cx="1198867" cy="926926"/>
                </a:xfrm>
                <a:prstGeom prst="homePlate">
                  <a:avLst/>
                </a:prstGeom>
                <a:solidFill>
                  <a:srgbClr val="E6D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29" name="Arrow: Pentagon 12">
                  <a:extLst>
                    <a:ext uri="{FF2B5EF4-FFF2-40B4-BE49-F238E27FC236}">
                      <a16:creationId xmlns:a16="http://schemas.microsoft.com/office/drawing/2014/main" id="{BB43A9CA-7338-4B83-BF36-C67FC18DBD00}"/>
                    </a:ext>
                  </a:extLst>
                </p:cNvPr>
                <p:cNvSpPr/>
                <p:nvPr/>
              </p:nvSpPr>
              <p:spPr>
                <a:xfrm rot="16200000" flipH="1">
                  <a:off x="5511839" y="5194647"/>
                  <a:ext cx="1198867" cy="926926"/>
                </a:xfrm>
                <a:prstGeom prst="homePlate">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30" name="Arrow: Pentagon 13">
                  <a:extLst>
                    <a:ext uri="{FF2B5EF4-FFF2-40B4-BE49-F238E27FC236}">
                      <a16:creationId xmlns:a16="http://schemas.microsoft.com/office/drawing/2014/main" id="{C9A2A23F-4FF4-489C-91B3-DAD737EF8D9C}"/>
                    </a:ext>
                  </a:extLst>
                </p:cNvPr>
                <p:cNvSpPr/>
                <p:nvPr/>
              </p:nvSpPr>
              <p:spPr>
                <a:xfrm rot="13469295" flipH="1">
                  <a:off x="6755469" y="4615883"/>
                  <a:ext cx="1198867" cy="926926"/>
                </a:xfrm>
                <a:prstGeom prst="homePlate">
                  <a:avLst/>
                </a:prstGeom>
                <a:solidFill>
                  <a:srgbClr val="9F8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sp>
              <p:nvSpPr>
                <p:cNvPr id="31" name="Octagon 30">
                  <a:extLst>
                    <a:ext uri="{FF2B5EF4-FFF2-40B4-BE49-F238E27FC236}">
                      <a16:creationId xmlns:a16="http://schemas.microsoft.com/office/drawing/2014/main" id="{2F233EEF-1263-4902-95B8-D4D88ABDC39B}"/>
                    </a:ext>
                  </a:extLst>
                </p:cNvPr>
                <p:cNvSpPr/>
                <p:nvPr/>
              </p:nvSpPr>
              <p:spPr>
                <a:xfrm>
                  <a:off x="4794337" y="2538607"/>
                  <a:ext cx="2603326" cy="2603326"/>
                </a:xfrm>
                <a:prstGeom prst="oc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a:solidFill>
                      <a:prstClr val="white"/>
                    </a:solidFill>
                    <a:latin typeface="Calibri" panose="020F0502020204030204"/>
                  </a:endParaRPr>
                </a:p>
              </p:txBody>
            </p:sp>
          </p:grpSp>
          <p:pic>
            <p:nvPicPr>
              <p:cNvPr id="15" name="Graphic 15" descr="Playbook">
                <a:extLst>
                  <a:ext uri="{FF2B5EF4-FFF2-40B4-BE49-F238E27FC236}">
                    <a16:creationId xmlns:a16="http://schemas.microsoft.com/office/drawing/2014/main" id="{D10745E4-1071-442F-9357-18DCDBB108D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9416" y="2302949"/>
                <a:ext cx="555491" cy="555491"/>
              </a:xfrm>
              <a:prstGeom prst="rect">
                <a:avLst/>
              </a:prstGeom>
            </p:spPr>
          </p:pic>
          <p:pic>
            <p:nvPicPr>
              <p:cNvPr id="16" name="Graphic 16" descr="Bar graph with upward trend">
                <a:extLst>
                  <a:ext uri="{FF2B5EF4-FFF2-40B4-BE49-F238E27FC236}">
                    <a16:creationId xmlns:a16="http://schemas.microsoft.com/office/drawing/2014/main" id="{EADA4C7A-F265-48FE-A76B-7E808278AB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6073" y="3557749"/>
                <a:ext cx="442732" cy="442732"/>
              </a:xfrm>
              <a:prstGeom prst="rect">
                <a:avLst/>
              </a:prstGeom>
            </p:spPr>
          </p:pic>
          <p:pic>
            <p:nvPicPr>
              <p:cNvPr id="17" name="Graphic 17" descr="Single gear">
                <a:extLst>
                  <a:ext uri="{FF2B5EF4-FFF2-40B4-BE49-F238E27FC236}">
                    <a16:creationId xmlns:a16="http://schemas.microsoft.com/office/drawing/2014/main" id="{69DAE368-1811-4529-B8DC-4C753A0385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39948" y="4860415"/>
                <a:ext cx="442732" cy="442732"/>
              </a:xfrm>
              <a:prstGeom prst="rect">
                <a:avLst/>
              </a:prstGeom>
            </p:spPr>
          </p:pic>
          <p:pic>
            <p:nvPicPr>
              <p:cNvPr id="18" name="Graphic 18" descr="Circles with arrows">
                <a:extLst>
                  <a:ext uri="{FF2B5EF4-FFF2-40B4-BE49-F238E27FC236}">
                    <a16:creationId xmlns:a16="http://schemas.microsoft.com/office/drawing/2014/main" id="{C52CF644-4107-4EF5-8599-FEA28296053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5008" y="4757510"/>
                <a:ext cx="442732" cy="442732"/>
              </a:xfrm>
              <a:prstGeom prst="rect">
                <a:avLst/>
              </a:prstGeom>
            </p:spPr>
          </p:pic>
          <p:pic>
            <p:nvPicPr>
              <p:cNvPr id="19" name="Graphic 19" descr="Cycle with people">
                <a:extLst>
                  <a:ext uri="{FF2B5EF4-FFF2-40B4-BE49-F238E27FC236}">
                    <a16:creationId xmlns:a16="http://schemas.microsoft.com/office/drawing/2014/main" id="{B6CF3900-9A52-4F15-BFF1-3336E5B0B7A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1609" y="3452713"/>
                <a:ext cx="637469" cy="637469"/>
              </a:xfrm>
              <a:prstGeom prst="rect">
                <a:avLst/>
              </a:prstGeom>
            </p:spPr>
          </p:pic>
          <p:pic>
            <p:nvPicPr>
              <p:cNvPr id="20" name="Graphic 20" descr="Transfer">
                <a:extLst>
                  <a:ext uri="{FF2B5EF4-FFF2-40B4-BE49-F238E27FC236}">
                    <a16:creationId xmlns:a16="http://schemas.microsoft.com/office/drawing/2014/main" id="{7FD91485-4187-43D8-9AE7-DA9E845A178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39948" y="2348376"/>
                <a:ext cx="529439" cy="529439"/>
              </a:xfrm>
              <a:prstGeom prst="rect">
                <a:avLst/>
              </a:prstGeom>
            </p:spPr>
          </p:pic>
          <p:pic>
            <p:nvPicPr>
              <p:cNvPr id="21" name="Graphic 21" descr="Target Audience">
                <a:extLst>
                  <a:ext uri="{FF2B5EF4-FFF2-40B4-BE49-F238E27FC236}">
                    <a16:creationId xmlns:a16="http://schemas.microsoft.com/office/drawing/2014/main" id="{C3C557AD-DCCD-4D6B-94DD-92373A6A1D6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67284" y="5361032"/>
                <a:ext cx="442732" cy="442732"/>
              </a:xfrm>
              <a:prstGeom prst="rect">
                <a:avLst/>
              </a:prstGeom>
            </p:spPr>
          </p:pic>
          <p:pic>
            <p:nvPicPr>
              <p:cNvPr id="22" name="Graphic 22" descr="Chat">
                <a:extLst>
                  <a:ext uri="{FF2B5EF4-FFF2-40B4-BE49-F238E27FC236}">
                    <a16:creationId xmlns:a16="http://schemas.microsoft.com/office/drawing/2014/main" id="{1D431C40-9480-458A-A5C2-254D23F2FE4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26657" y="1893868"/>
                <a:ext cx="553589" cy="553587"/>
              </a:xfrm>
              <a:prstGeom prst="rect">
                <a:avLst/>
              </a:prstGeom>
            </p:spPr>
          </p:pic>
        </p:grpSp>
        <p:sp>
          <p:nvSpPr>
            <p:cNvPr id="6" name="TextBox 63">
              <a:extLst>
                <a:ext uri="{FF2B5EF4-FFF2-40B4-BE49-F238E27FC236}">
                  <a16:creationId xmlns:a16="http://schemas.microsoft.com/office/drawing/2014/main" id="{035C7973-525B-454C-9577-961DD1AEA1CB}"/>
                </a:ext>
              </a:extLst>
            </p:cNvPr>
            <p:cNvSpPr txBox="1"/>
            <p:nvPr/>
          </p:nvSpPr>
          <p:spPr>
            <a:xfrm>
              <a:off x="4606502" y="932874"/>
              <a:ext cx="3524054" cy="3303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685800">
                <a:spcBef>
                  <a:spcPts val="450"/>
                </a:spcBef>
                <a:defRPr/>
              </a:pPr>
              <a:r>
                <a:rPr lang="ar-JO" dirty="0"/>
                <a:t>الترابط والتكامل ثلاثي الأبعاد</a:t>
              </a:r>
              <a:endParaRPr lang="en-US" dirty="0"/>
            </a:p>
          </p:txBody>
        </p:sp>
        <p:sp>
          <p:nvSpPr>
            <p:cNvPr id="7" name="TextBox 64">
              <a:extLst>
                <a:ext uri="{FF2B5EF4-FFF2-40B4-BE49-F238E27FC236}">
                  <a16:creationId xmlns:a16="http://schemas.microsoft.com/office/drawing/2014/main" id="{C88194BF-87A2-4F1D-8CB3-AED186494029}"/>
                </a:ext>
              </a:extLst>
            </p:cNvPr>
            <p:cNvSpPr txBox="1"/>
            <p:nvPr/>
          </p:nvSpPr>
          <p:spPr>
            <a:xfrm>
              <a:off x="7987793" y="1913957"/>
              <a:ext cx="3618529" cy="3303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defRPr/>
              </a:pPr>
              <a:r>
                <a:rPr lang="ar-JO" dirty="0"/>
                <a:t>تعزيز التنافسية وتحقيق الريادة</a:t>
              </a:r>
            </a:p>
          </p:txBody>
        </p:sp>
        <p:sp>
          <p:nvSpPr>
            <p:cNvPr id="8" name="TextBox 65">
              <a:extLst>
                <a:ext uri="{FF2B5EF4-FFF2-40B4-BE49-F238E27FC236}">
                  <a16:creationId xmlns:a16="http://schemas.microsoft.com/office/drawing/2014/main" id="{C318A1A8-8200-49D7-8D8F-B87BD4DF498A}"/>
                </a:ext>
              </a:extLst>
            </p:cNvPr>
            <p:cNvSpPr txBox="1"/>
            <p:nvPr/>
          </p:nvSpPr>
          <p:spPr>
            <a:xfrm>
              <a:off x="8637637" y="3578606"/>
              <a:ext cx="2839817" cy="25694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Bef>
                  <a:spcPts val="450"/>
                </a:spcBef>
                <a:defRPr/>
              </a:pPr>
              <a:endParaRPr lang="en-US" sz="1400" b="1" dirty="0">
                <a:solidFill>
                  <a:prstClr val="black">
                    <a:lumMod val="85000"/>
                    <a:lumOff val="15000"/>
                  </a:prstClr>
                </a:solidFill>
                <a:latin typeface="Georgia" panose="02040502050405020303" pitchFamily="18" charset="0"/>
              </a:endParaRPr>
            </a:p>
          </p:txBody>
        </p:sp>
        <p:sp>
          <p:nvSpPr>
            <p:cNvPr id="9" name="TextBox 66">
              <a:extLst>
                <a:ext uri="{FF2B5EF4-FFF2-40B4-BE49-F238E27FC236}">
                  <a16:creationId xmlns:a16="http://schemas.microsoft.com/office/drawing/2014/main" id="{AD0AB655-9CF0-4566-BA00-9CA8B34A8A8E}"/>
                </a:ext>
              </a:extLst>
            </p:cNvPr>
            <p:cNvSpPr txBox="1"/>
            <p:nvPr/>
          </p:nvSpPr>
          <p:spPr>
            <a:xfrm>
              <a:off x="8033167" y="5349920"/>
              <a:ext cx="2839816" cy="3303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450"/>
                </a:spcBef>
                <a:defRPr/>
              </a:pPr>
              <a:r>
                <a:rPr lang="ar-JO" dirty="0"/>
                <a:t>استدامة العمل الحكومي</a:t>
              </a:r>
            </a:p>
          </p:txBody>
        </p:sp>
        <p:sp>
          <p:nvSpPr>
            <p:cNvPr id="10" name="TextBox 67">
              <a:extLst>
                <a:ext uri="{FF2B5EF4-FFF2-40B4-BE49-F238E27FC236}">
                  <a16:creationId xmlns:a16="http://schemas.microsoft.com/office/drawing/2014/main" id="{4D7C1B69-6209-445F-82AF-8A0555206A2D}"/>
                </a:ext>
              </a:extLst>
            </p:cNvPr>
            <p:cNvSpPr txBox="1"/>
            <p:nvPr/>
          </p:nvSpPr>
          <p:spPr>
            <a:xfrm>
              <a:off x="1029226" y="1971094"/>
              <a:ext cx="3235874" cy="3303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450"/>
                </a:spcBef>
                <a:defRPr/>
              </a:pPr>
              <a:r>
                <a:rPr lang="ar-JO" dirty="0"/>
                <a:t>تبني مفهوم النظام الأيكولوجي</a:t>
              </a:r>
            </a:p>
          </p:txBody>
        </p:sp>
        <p:sp>
          <p:nvSpPr>
            <p:cNvPr id="11" name="TextBox 68">
              <a:extLst>
                <a:ext uri="{FF2B5EF4-FFF2-40B4-BE49-F238E27FC236}">
                  <a16:creationId xmlns:a16="http://schemas.microsoft.com/office/drawing/2014/main" id="{AFED6F9F-9991-44D5-BE37-513DAEC065BF}"/>
                </a:ext>
              </a:extLst>
            </p:cNvPr>
            <p:cNvSpPr txBox="1"/>
            <p:nvPr/>
          </p:nvSpPr>
          <p:spPr>
            <a:xfrm>
              <a:off x="-9708" y="3704811"/>
              <a:ext cx="3475149" cy="3303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spcBef>
                  <a:spcPts val="450"/>
                </a:spcBef>
                <a:defRPr/>
              </a:pPr>
              <a:r>
                <a:rPr lang="ar-JO" dirty="0"/>
                <a:t>الإدارة بالنتائج</a:t>
              </a:r>
              <a:endParaRPr lang="en-US" dirty="0"/>
            </a:p>
          </p:txBody>
        </p:sp>
        <p:sp>
          <p:nvSpPr>
            <p:cNvPr id="12" name="TextBox 69">
              <a:extLst>
                <a:ext uri="{FF2B5EF4-FFF2-40B4-BE49-F238E27FC236}">
                  <a16:creationId xmlns:a16="http://schemas.microsoft.com/office/drawing/2014/main" id="{551260BE-7476-4CB5-B238-3626FEB63768}"/>
                </a:ext>
              </a:extLst>
            </p:cNvPr>
            <p:cNvSpPr txBox="1"/>
            <p:nvPr/>
          </p:nvSpPr>
          <p:spPr>
            <a:xfrm>
              <a:off x="1079008" y="4874421"/>
              <a:ext cx="3235875" cy="3303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spcBef>
                  <a:spcPts val="450"/>
                </a:spcBef>
                <a:defRPr/>
              </a:pPr>
              <a:endParaRPr lang="en-US" dirty="0"/>
            </a:p>
          </p:txBody>
        </p:sp>
        <p:sp>
          <p:nvSpPr>
            <p:cNvPr id="13" name="TextBox 70">
              <a:extLst>
                <a:ext uri="{FF2B5EF4-FFF2-40B4-BE49-F238E27FC236}">
                  <a16:creationId xmlns:a16="http://schemas.microsoft.com/office/drawing/2014/main" id="{E29E68B7-E0EB-406D-972F-92ABC636FCEA}"/>
                </a:ext>
              </a:extLst>
            </p:cNvPr>
            <p:cNvSpPr txBox="1"/>
            <p:nvPr/>
          </p:nvSpPr>
          <p:spPr>
            <a:xfrm>
              <a:off x="5140556" y="6418759"/>
              <a:ext cx="2839816" cy="33035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450"/>
                </a:spcBef>
                <a:defRPr/>
              </a:pPr>
              <a:r>
                <a:rPr lang="ar-JO" dirty="0"/>
                <a:t>خلق قيمة مستدامة للمتعاملين</a:t>
              </a:r>
            </a:p>
          </p:txBody>
        </p:sp>
      </p:grpSp>
      <p:sp>
        <p:nvSpPr>
          <p:cNvPr id="32" name="Rectangle 31"/>
          <p:cNvSpPr/>
          <p:nvPr/>
        </p:nvSpPr>
        <p:spPr>
          <a:xfrm>
            <a:off x="7771800" y="3845379"/>
            <a:ext cx="2169184" cy="369332"/>
          </a:xfrm>
          <a:prstGeom prst="rect">
            <a:avLst/>
          </a:prstGeom>
        </p:spPr>
        <p:txBody>
          <a:bodyPr wrap="none">
            <a:spAutoFit/>
          </a:bodyPr>
          <a:lstStyle/>
          <a:p>
            <a:r>
              <a:rPr lang="ar-JO" dirty="0"/>
              <a:t>قيادة مشتركة ملهَمة وملهمة</a:t>
            </a:r>
          </a:p>
        </p:txBody>
      </p:sp>
      <p:sp>
        <p:nvSpPr>
          <p:cNvPr id="33" name="Rectangle 32"/>
          <p:cNvSpPr/>
          <p:nvPr/>
        </p:nvSpPr>
        <p:spPr>
          <a:xfrm>
            <a:off x="2622459" y="5328405"/>
            <a:ext cx="1850185" cy="369332"/>
          </a:xfrm>
          <a:prstGeom prst="rect">
            <a:avLst/>
          </a:prstGeom>
        </p:spPr>
        <p:txBody>
          <a:bodyPr wrap="none">
            <a:spAutoFit/>
          </a:bodyPr>
          <a:lstStyle/>
          <a:p>
            <a:pPr lvl="0" algn="r">
              <a:spcBef>
                <a:spcPts val="450"/>
              </a:spcBef>
              <a:defRPr/>
            </a:pPr>
            <a:r>
              <a:rPr lang="ar-JO" dirty="0"/>
              <a:t>تعزيز المرونة والتغيير</a:t>
            </a:r>
            <a:endParaRPr lang="en-US" dirty="0"/>
          </a:p>
        </p:txBody>
      </p:sp>
    </p:spTree>
    <p:extLst>
      <p:ext uri="{BB962C8B-B14F-4D97-AF65-F5344CB8AC3E}">
        <p14:creationId xmlns:p14="http://schemas.microsoft.com/office/powerpoint/2010/main" val="2734905730"/>
      </p:ext>
    </p:extLst>
  </p:cSld>
  <p:clrMapOvr>
    <a:masterClrMapping/>
  </p:clrMapOvr>
</p:sld>
</file>

<file path=ppt/theme/theme1.xml><?xml version="1.0" encoding="utf-8"?>
<a:theme xmlns:a="http://schemas.openxmlformats.org/drawingml/2006/main" name="Presentation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CE Presentation En" id="{65481D08-3448-4E5D-BE18-5EF13B227921}" vid="{E3BD2D23-46BB-4505-ADF6-9E225B4F10E7}"/>
    </a:ext>
  </a:extLst>
</a:theme>
</file>

<file path=ppt/theme/theme2.xml><?xml version="1.0" encoding="utf-8"?>
<a:theme xmlns:a="http://schemas.openxmlformats.org/drawingml/2006/main" name="Contents Slide Master">
  <a:themeElements>
    <a:clrScheme name="ALLPPT-228">
      <a:dk1>
        <a:sysClr val="windowText" lastClr="000000"/>
      </a:dk1>
      <a:lt1>
        <a:sysClr val="window" lastClr="FFFFFF"/>
      </a:lt1>
      <a:dk2>
        <a:srgbClr val="44546A"/>
      </a:dk2>
      <a:lt2>
        <a:srgbClr val="E7E6E6"/>
      </a:lt2>
      <a:accent1>
        <a:srgbClr val="B0D66C"/>
      </a:accent1>
      <a:accent2>
        <a:srgbClr val="96C8E9"/>
      </a:accent2>
      <a:accent3>
        <a:srgbClr val="FBE034"/>
      </a:accent3>
      <a:accent4>
        <a:srgbClr val="FFA246"/>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entation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CE Presentation En" id="{65481D08-3448-4E5D-BE18-5EF13B227921}" vid="{E3BD2D23-46BB-4505-ADF6-9E225B4F10E7}"/>
    </a:ext>
  </a:extLst>
</a:theme>
</file>

<file path=ppt/theme/theme4.xml><?xml version="1.0" encoding="utf-8"?>
<a:theme xmlns:a="http://schemas.openxmlformats.org/drawingml/2006/main" name="2_Presentation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CE Presentation En" id="{65481D08-3448-4E5D-BE18-5EF13B227921}" vid="{E3BD2D23-46BB-4505-ADF6-9E225B4F10E7}"/>
    </a:ext>
  </a:extLst>
</a:theme>
</file>

<file path=ppt/theme/theme5.xml><?xml version="1.0" encoding="utf-8"?>
<a:theme xmlns:a="http://schemas.openxmlformats.org/drawingml/2006/main" name="KACE PPT 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CE_AR Approved" id="{B7208E7A-46E8-499B-A2CC-C639C63AF286}" vid="{936138D4-9BA3-44FB-9926-93F17031067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CE_AR Approved" id="{B7208E7A-46E8-499B-A2CC-C639C63AF286}" vid="{936138D4-9BA3-44FB-9926-93F1703106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62265</TotalTime>
  <Words>1391</Words>
  <Application>Microsoft Office PowerPoint</Application>
  <PresentationFormat>Widescreen</PresentationFormat>
  <Paragraphs>305</Paragraphs>
  <Slides>22</Slides>
  <Notes>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22</vt:i4>
      </vt:variant>
    </vt:vector>
  </HeadingPairs>
  <TitlesOfParts>
    <vt:vector size="36" baseType="lpstr">
      <vt:lpstr>Arial</vt:lpstr>
      <vt:lpstr>Calibri</vt:lpstr>
      <vt:lpstr>Calibri Light</vt:lpstr>
      <vt:lpstr>Georgia</vt:lpstr>
      <vt:lpstr>Noto Sans</vt:lpstr>
      <vt:lpstr>Sakkal Majalla</vt:lpstr>
      <vt:lpstr>Times New Roman</vt:lpstr>
      <vt:lpstr>Wingdings</vt:lpstr>
      <vt:lpstr>Presentation6</vt:lpstr>
      <vt:lpstr>Contents Slide Master</vt:lpstr>
      <vt:lpstr>1_Presentation6</vt:lpstr>
      <vt:lpstr>2_Presentation6</vt:lpstr>
      <vt:lpstr>KACE PPT A</vt:lpstr>
      <vt:lpstr>Office Theme</vt:lpstr>
      <vt:lpstr>PowerPoint Presentation</vt:lpstr>
      <vt:lpstr>مركز الملك عبد الله الثاني للتميز</vt:lpstr>
      <vt:lpstr>الجوائز  الحالية التي يديرها المركز</vt:lpstr>
      <vt:lpstr>أهداف نموذج التميز الأردني الجديد</vt:lpstr>
      <vt:lpstr>PowerPoint Presentation</vt:lpstr>
      <vt:lpstr>نموذج التميز الأردني الجديد </vt:lpstr>
      <vt:lpstr>نموذج العمل وخصوصية الجهة، على ماذا نركز؟</vt:lpstr>
      <vt:lpstr>نموذج التميز الأردني الجديد</vt:lpstr>
      <vt:lpstr>مفاهيم التميز</vt:lpstr>
      <vt:lpstr>معايير التميز</vt:lpstr>
      <vt:lpstr>معايير التميز</vt:lpstr>
      <vt:lpstr>معايير التميز</vt:lpstr>
      <vt:lpstr>معايير التميز</vt:lpstr>
      <vt:lpstr>معايير التميز</vt:lpstr>
      <vt:lpstr>معايير التميز</vt:lpstr>
      <vt:lpstr>معايير التميز</vt:lpstr>
      <vt:lpstr>توزيع الجهات على الفئات/القطاعات</vt:lpstr>
      <vt:lpstr>توزيع الجهات على الفئات/القطاعات</vt:lpstr>
      <vt:lpstr>إعلان إطلاق دورة جديدة لجوائز التميز</vt:lpstr>
      <vt:lpstr>فئة جديدة لجائزة الملك عبدالله الثاني لتميز الأداء الحكومي والشفافية – جائزة الموظف الحكومي المتميز</vt:lpstr>
      <vt:lpstr>الجديد في المرحلة القادمة </vt:lpstr>
      <vt:lpstr> شكرا لكم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Haya Dahbour</dc:creator>
  <cp:lastModifiedBy>Haitham Al-Qa'qaa'</cp:lastModifiedBy>
  <cp:revision>765</cp:revision>
  <dcterms:created xsi:type="dcterms:W3CDTF">2017-03-07T10:24:39Z</dcterms:created>
  <dcterms:modified xsi:type="dcterms:W3CDTF">2023-01-09T08:26:40Z</dcterms:modified>
</cp:coreProperties>
</file>